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320" r:id="rId11"/>
    <p:sldId id="331" r:id="rId12"/>
    <p:sldId id="321" r:id="rId13"/>
    <p:sldId id="318" r:id="rId14"/>
    <p:sldId id="324" r:id="rId15"/>
    <p:sldId id="322" r:id="rId16"/>
    <p:sldId id="323" r:id="rId17"/>
    <p:sldId id="325" r:id="rId18"/>
    <p:sldId id="265" r:id="rId19"/>
    <p:sldId id="271" r:id="rId20"/>
    <p:sldId id="272" r:id="rId21"/>
    <p:sldId id="273" r:id="rId22"/>
    <p:sldId id="274" r:id="rId23"/>
    <p:sldId id="275" r:id="rId24"/>
    <p:sldId id="329" r:id="rId25"/>
    <p:sldId id="276" r:id="rId26"/>
    <p:sldId id="277" r:id="rId27"/>
    <p:sldId id="278" r:id="rId28"/>
    <p:sldId id="330" r:id="rId29"/>
    <p:sldId id="326" r:id="rId30"/>
    <p:sldId id="327" r:id="rId31"/>
    <p:sldId id="328" r:id="rId32"/>
    <p:sldId id="279" r:id="rId33"/>
    <p:sldId id="280" r:id="rId34"/>
    <p:sldId id="281" r:id="rId35"/>
    <p:sldId id="282" r:id="rId36"/>
    <p:sldId id="283" r:id="rId37"/>
    <p:sldId id="284" r:id="rId38"/>
    <p:sldId id="292" r:id="rId39"/>
    <p:sldId id="293" r:id="rId40"/>
    <p:sldId id="295" r:id="rId41"/>
    <p:sldId id="296" r:id="rId42"/>
    <p:sldId id="297" r:id="rId43"/>
    <p:sldId id="301" r:id="rId44"/>
    <p:sldId id="303" r:id="rId45"/>
    <p:sldId id="311" r:id="rId46"/>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B7DEF-9D7C-4A69-A46B-90AD1907F0B8}"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tr-TR"/>
        </a:p>
      </dgm:t>
    </dgm:pt>
    <dgm:pt modelId="{418620BE-13AA-47F7-A9DD-9867D43240C3}">
      <dgm:prSet/>
      <dgm:spPr/>
      <dgm:t>
        <a:bodyPr/>
        <a:lstStyle/>
        <a:p>
          <a:pPr rtl="0"/>
          <a:r>
            <a:rPr lang="tr-TR" smtClean="0"/>
            <a:t>Kavrama yoluyla öğrenme</a:t>
          </a:r>
          <a:endParaRPr lang="tr-TR"/>
        </a:p>
      </dgm:t>
    </dgm:pt>
    <dgm:pt modelId="{BF98F44D-A519-4DDA-8EE5-01AC8E8DE608}" type="parTrans" cxnId="{248CBE5F-4420-4C74-924E-2566CC6B7734}">
      <dgm:prSet/>
      <dgm:spPr/>
      <dgm:t>
        <a:bodyPr/>
        <a:lstStyle/>
        <a:p>
          <a:endParaRPr lang="tr-TR"/>
        </a:p>
      </dgm:t>
    </dgm:pt>
    <dgm:pt modelId="{540CCD6E-D6E2-4E9D-B34E-0714A7707C22}" type="sibTrans" cxnId="{248CBE5F-4420-4C74-924E-2566CC6B7734}">
      <dgm:prSet/>
      <dgm:spPr/>
      <dgm:t>
        <a:bodyPr/>
        <a:lstStyle/>
        <a:p>
          <a:endParaRPr lang="tr-TR"/>
        </a:p>
      </dgm:t>
    </dgm:pt>
    <dgm:pt modelId="{9673F40F-6045-43E9-8C42-13884B6BB7F9}">
      <dgm:prSet/>
      <dgm:spPr/>
      <dgm:t>
        <a:bodyPr/>
        <a:lstStyle/>
        <a:p>
          <a:pPr rtl="0"/>
          <a:r>
            <a:rPr lang="tr-TR" smtClean="0"/>
            <a:t>Gözlem yoluyla öğrenme</a:t>
          </a:r>
          <a:endParaRPr lang="tr-TR"/>
        </a:p>
      </dgm:t>
    </dgm:pt>
    <dgm:pt modelId="{239DDB4F-33BC-461E-805B-30D2F5EBDC24}" type="parTrans" cxnId="{D92331F0-9EC5-4962-9BE1-249B4A755FA3}">
      <dgm:prSet/>
      <dgm:spPr/>
      <dgm:t>
        <a:bodyPr/>
        <a:lstStyle/>
        <a:p>
          <a:endParaRPr lang="tr-TR"/>
        </a:p>
      </dgm:t>
    </dgm:pt>
    <dgm:pt modelId="{811D3796-38BC-4462-82A3-9528AEC3AD21}" type="sibTrans" cxnId="{D92331F0-9EC5-4962-9BE1-249B4A755FA3}">
      <dgm:prSet/>
      <dgm:spPr/>
      <dgm:t>
        <a:bodyPr/>
        <a:lstStyle/>
        <a:p>
          <a:endParaRPr lang="tr-TR"/>
        </a:p>
      </dgm:t>
    </dgm:pt>
    <dgm:pt modelId="{B096B2DE-527C-4A89-8372-116970B8518F}">
      <dgm:prSet/>
      <dgm:spPr/>
      <dgm:t>
        <a:bodyPr/>
        <a:lstStyle/>
        <a:p>
          <a:pPr rtl="0"/>
          <a:r>
            <a:rPr lang="tr-TR" smtClean="0"/>
            <a:t>Gizil (farkına varmadan) öğrenme</a:t>
          </a:r>
          <a:endParaRPr lang="tr-TR"/>
        </a:p>
      </dgm:t>
    </dgm:pt>
    <dgm:pt modelId="{E7EA407F-F86A-499A-9FC0-6424717F4F45}" type="parTrans" cxnId="{338A8A09-B157-4899-8385-413BD558606C}">
      <dgm:prSet/>
      <dgm:spPr/>
      <dgm:t>
        <a:bodyPr/>
        <a:lstStyle/>
        <a:p>
          <a:endParaRPr lang="tr-TR"/>
        </a:p>
      </dgm:t>
    </dgm:pt>
    <dgm:pt modelId="{ED48F655-EADA-4D39-AEB3-C6509BAF8B61}" type="sibTrans" cxnId="{338A8A09-B157-4899-8385-413BD558606C}">
      <dgm:prSet/>
      <dgm:spPr/>
      <dgm:t>
        <a:bodyPr/>
        <a:lstStyle/>
        <a:p>
          <a:endParaRPr lang="tr-TR"/>
        </a:p>
      </dgm:t>
    </dgm:pt>
    <dgm:pt modelId="{72A0F0F0-C862-4A34-864B-4908C9A33B44}">
      <dgm:prSet/>
      <dgm:spPr/>
      <dgm:t>
        <a:bodyPr/>
        <a:lstStyle/>
        <a:p>
          <a:pPr rtl="0"/>
          <a:r>
            <a:rPr lang="tr-TR" smtClean="0"/>
            <a:t>Mekan öğrenme</a:t>
          </a:r>
          <a:endParaRPr lang="tr-TR"/>
        </a:p>
      </dgm:t>
    </dgm:pt>
    <dgm:pt modelId="{386DD2DF-4E4D-43ED-AB2E-46ECB78C57D5}" type="parTrans" cxnId="{1741C19D-E390-4211-99A3-1FBBC148D81E}">
      <dgm:prSet/>
      <dgm:spPr/>
      <dgm:t>
        <a:bodyPr/>
        <a:lstStyle/>
        <a:p>
          <a:endParaRPr lang="tr-TR"/>
        </a:p>
      </dgm:t>
    </dgm:pt>
    <dgm:pt modelId="{CC56E659-656A-4137-B6CC-286254B580DC}" type="sibTrans" cxnId="{1741C19D-E390-4211-99A3-1FBBC148D81E}">
      <dgm:prSet/>
      <dgm:spPr/>
      <dgm:t>
        <a:bodyPr/>
        <a:lstStyle/>
        <a:p>
          <a:endParaRPr lang="tr-TR"/>
        </a:p>
      </dgm:t>
    </dgm:pt>
    <dgm:pt modelId="{B64E23C0-1371-4810-91C7-15BCFA5E53F9}">
      <dgm:prSet/>
      <dgm:spPr/>
      <dgm:t>
        <a:bodyPr/>
        <a:lstStyle/>
        <a:p>
          <a:pPr rtl="0"/>
          <a:r>
            <a:rPr lang="tr-TR" smtClean="0"/>
            <a:t>Bilgi işleme yoluyla öğrenme</a:t>
          </a:r>
          <a:endParaRPr lang="tr-TR"/>
        </a:p>
      </dgm:t>
    </dgm:pt>
    <dgm:pt modelId="{F3AB8617-7D3E-45A1-9D9E-275921C1E743}" type="parTrans" cxnId="{2FF13DC0-4E85-402A-892D-556028C68495}">
      <dgm:prSet/>
      <dgm:spPr/>
      <dgm:t>
        <a:bodyPr/>
        <a:lstStyle/>
        <a:p>
          <a:endParaRPr lang="tr-TR"/>
        </a:p>
      </dgm:t>
    </dgm:pt>
    <dgm:pt modelId="{2BB1AC56-3A12-4663-BBE8-D2609DB2463A}" type="sibTrans" cxnId="{2FF13DC0-4E85-402A-892D-556028C68495}">
      <dgm:prSet/>
      <dgm:spPr/>
      <dgm:t>
        <a:bodyPr/>
        <a:lstStyle/>
        <a:p>
          <a:endParaRPr lang="tr-TR"/>
        </a:p>
      </dgm:t>
    </dgm:pt>
    <dgm:pt modelId="{A676B175-624D-4959-98E2-C9625074D4E2}" type="pres">
      <dgm:prSet presAssocID="{783B7DEF-9D7C-4A69-A46B-90AD1907F0B8}" presName="linear" presStyleCnt="0">
        <dgm:presLayoutVars>
          <dgm:animLvl val="lvl"/>
          <dgm:resizeHandles val="exact"/>
        </dgm:presLayoutVars>
      </dgm:prSet>
      <dgm:spPr/>
      <dgm:t>
        <a:bodyPr/>
        <a:lstStyle/>
        <a:p>
          <a:endParaRPr lang="tr-TR"/>
        </a:p>
      </dgm:t>
    </dgm:pt>
    <dgm:pt modelId="{F4BB7E45-08DD-41BF-97A8-2517BD0B0F2F}" type="pres">
      <dgm:prSet presAssocID="{418620BE-13AA-47F7-A9DD-9867D43240C3}" presName="parentText" presStyleLbl="node1" presStyleIdx="0" presStyleCnt="5">
        <dgm:presLayoutVars>
          <dgm:chMax val="0"/>
          <dgm:bulletEnabled val="1"/>
        </dgm:presLayoutVars>
      </dgm:prSet>
      <dgm:spPr/>
      <dgm:t>
        <a:bodyPr/>
        <a:lstStyle/>
        <a:p>
          <a:endParaRPr lang="tr-TR"/>
        </a:p>
      </dgm:t>
    </dgm:pt>
    <dgm:pt modelId="{CE85C634-3E71-4916-AE7B-B7DD95BA54B3}" type="pres">
      <dgm:prSet presAssocID="{540CCD6E-D6E2-4E9D-B34E-0714A7707C22}" presName="spacer" presStyleCnt="0"/>
      <dgm:spPr/>
    </dgm:pt>
    <dgm:pt modelId="{5DFB3A4F-A7FC-4532-AA03-40824E2A5DC8}" type="pres">
      <dgm:prSet presAssocID="{9673F40F-6045-43E9-8C42-13884B6BB7F9}" presName="parentText" presStyleLbl="node1" presStyleIdx="1" presStyleCnt="5">
        <dgm:presLayoutVars>
          <dgm:chMax val="0"/>
          <dgm:bulletEnabled val="1"/>
        </dgm:presLayoutVars>
      </dgm:prSet>
      <dgm:spPr/>
      <dgm:t>
        <a:bodyPr/>
        <a:lstStyle/>
        <a:p>
          <a:endParaRPr lang="tr-TR"/>
        </a:p>
      </dgm:t>
    </dgm:pt>
    <dgm:pt modelId="{5DF3C7C7-0598-47E6-8547-82D579B08FCB}" type="pres">
      <dgm:prSet presAssocID="{811D3796-38BC-4462-82A3-9528AEC3AD21}" presName="spacer" presStyleCnt="0"/>
      <dgm:spPr/>
    </dgm:pt>
    <dgm:pt modelId="{46EF7870-7B39-4CCD-AAFC-3EABB8B26EB6}" type="pres">
      <dgm:prSet presAssocID="{B096B2DE-527C-4A89-8372-116970B8518F}" presName="parentText" presStyleLbl="node1" presStyleIdx="2" presStyleCnt="5">
        <dgm:presLayoutVars>
          <dgm:chMax val="0"/>
          <dgm:bulletEnabled val="1"/>
        </dgm:presLayoutVars>
      </dgm:prSet>
      <dgm:spPr/>
      <dgm:t>
        <a:bodyPr/>
        <a:lstStyle/>
        <a:p>
          <a:endParaRPr lang="tr-TR"/>
        </a:p>
      </dgm:t>
    </dgm:pt>
    <dgm:pt modelId="{F88E67C3-1F69-4337-B0B1-5E08B414193D}" type="pres">
      <dgm:prSet presAssocID="{ED48F655-EADA-4D39-AEB3-C6509BAF8B61}" presName="spacer" presStyleCnt="0"/>
      <dgm:spPr/>
    </dgm:pt>
    <dgm:pt modelId="{B1C2B07E-99ED-48F3-8761-70C6E79290EB}" type="pres">
      <dgm:prSet presAssocID="{72A0F0F0-C862-4A34-864B-4908C9A33B44}" presName="parentText" presStyleLbl="node1" presStyleIdx="3" presStyleCnt="5">
        <dgm:presLayoutVars>
          <dgm:chMax val="0"/>
          <dgm:bulletEnabled val="1"/>
        </dgm:presLayoutVars>
      </dgm:prSet>
      <dgm:spPr/>
      <dgm:t>
        <a:bodyPr/>
        <a:lstStyle/>
        <a:p>
          <a:endParaRPr lang="tr-TR"/>
        </a:p>
      </dgm:t>
    </dgm:pt>
    <dgm:pt modelId="{BEA610F3-5513-4E7E-9913-EFA16F8619D8}" type="pres">
      <dgm:prSet presAssocID="{CC56E659-656A-4137-B6CC-286254B580DC}" presName="spacer" presStyleCnt="0"/>
      <dgm:spPr/>
    </dgm:pt>
    <dgm:pt modelId="{22182A9D-8ED8-4CBE-84D9-F36D59D7B13D}" type="pres">
      <dgm:prSet presAssocID="{B64E23C0-1371-4810-91C7-15BCFA5E53F9}" presName="parentText" presStyleLbl="node1" presStyleIdx="4" presStyleCnt="5">
        <dgm:presLayoutVars>
          <dgm:chMax val="0"/>
          <dgm:bulletEnabled val="1"/>
        </dgm:presLayoutVars>
      </dgm:prSet>
      <dgm:spPr/>
      <dgm:t>
        <a:bodyPr/>
        <a:lstStyle/>
        <a:p>
          <a:endParaRPr lang="tr-TR"/>
        </a:p>
      </dgm:t>
    </dgm:pt>
  </dgm:ptLst>
  <dgm:cxnLst>
    <dgm:cxn modelId="{248CBE5F-4420-4C74-924E-2566CC6B7734}" srcId="{783B7DEF-9D7C-4A69-A46B-90AD1907F0B8}" destId="{418620BE-13AA-47F7-A9DD-9867D43240C3}" srcOrd="0" destOrd="0" parTransId="{BF98F44D-A519-4DDA-8EE5-01AC8E8DE608}" sibTransId="{540CCD6E-D6E2-4E9D-B34E-0714A7707C22}"/>
    <dgm:cxn modelId="{1741C19D-E390-4211-99A3-1FBBC148D81E}" srcId="{783B7DEF-9D7C-4A69-A46B-90AD1907F0B8}" destId="{72A0F0F0-C862-4A34-864B-4908C9A33B44}" srcOrd="3" destOrd="0" parTransId="{386DD2DF-4E4D-43ED-AB2E-46ECB78C57D5}" sibTransId="{CC56E659-656A-4137-B6CC-286254B580DC}"/>
    <dgm:cxn modelId="{100223BB-3A3A-48EC-9AFC-DC7AA643D97F}" type="presOf" srcId="{783B7DEF-9D7C-4A69-A46B-90AD1907F0B8}" destId="{A676B175-624D-4959-98E2-C9625074D4E2}" srcOrd="0" destOrd="0" presId="urn:microsoft.com/office/officeart/2005/8/layout/vList2"/>
    <dgm:cxn modelId="{2FF13DC0-4E85-402A-892D-556028C68495}" srcId="{783B7DEF-9D7C-4A69-A46B-90AD1907F0B8}" destId="{B64E23C0-1371-4810-91C7-15BCFA5E53F9}" srcOrd="4" destOrd="0" parTransId="{F3AB8617-7D3E-45A1-9D9E-275921C1E743}" sibTransId="{2BB1AC56-3A12-4663-BBE8-D2609DB2463A}"/>
    <dgm:cxn modelId="{FD6A29F9-CC1B-408D-9376-77933DF678C2}" type="presOf" srcId="{72A0F0F0-C862-4A34-864B-4908C9A33B44}" destId="{B1C2B07E-99ED-48F3-8761-70C6E79290EB}" srcOrd="0" destOrd="0" presId="urn:microsoft.com/office/officeart/2005/8/layout/vList2"/>
    <dgm:cxn modelId="{2C2D1247-6178-49C4-A177-88DCD85F2A7C}" type="presOf" srcId="{9673F40F-6045-43E9-8C42-13884B6BB7F9}" destId="{5DFB3A4F-A7FC-4532-AA03-40824E2A5DC8}" srcOrd="0" destOrd="0" presId="urn:microsoft.com/office/officeart/2005/8/layout/vList2"/>
    <dgm:cxn modelId="{1C5C86CD-DD28-4CAF-9D17-397A5B663BF7}" type="presOf" srcId="{B64E23C0-1371-4810-91C7-15BCFA5E53F9}" destId="{22182A9D-8ED8-4CBE-84D9-F36D59D7B13D}" srcOrd="0" destOrd="0" presId="urn:microsoft.com/office/officeart/2005/8/layout/vList2"/>
    <dgm:cxn modelId="{F8944B37-1755-4CC6-951C-2A6A44E158FA}" type="presOf" srcId="{B096B2DE-527C-4A89-8372-116970B8518F}" destId="{46EF7870-7B39-4CCD-AAFC-3EABB8B26EB6}" srcOrd="0" destOrd="0" presId="urn:microsoft.com/office/officeart/2005/8/layout/vList2"/>
    <dgm:cxn modelId="{D92331F0-9EC5-4962-9BE1-249B4A755FA3}" srcId="{783B7DEF-9D7C-4A69-A46B-90AD1907F0B8}" destId="{9673F40F-6045-43E9-8C42-13884B6BB7F9}" srcOrd="1" destOrd="0" parTransId="{239DDB4F-33BC-461E-805B-30D2F5EBDC24}" sibTransId="{811D3796-38BC-4462-82A3-9528AEC3AD21}"/>
    <dgm:cxn modelId="{338A8A09-B157-4899-8385-413BD558606C}" srcId="{783B7DEF-9D7C-4A69-A46B-90AD1907F0B8}" destId="{B096B2DE-527C-4A89-8372-116970B8518F}" srcOrd="2" destOrd="0" parTransId="{E7EA407F-F86A-499A-9FC0-6424717F4F45}" sibTransId="{ED48F655-EADA-4D39-AEB3-C6509BAF8B61}"/>
    <dgm:cxn modelId="{3B4E9BC1-ED66-42FA-822A-7F8AB1D2C4BA}" type="presOf" srcId="{418620BE-13AA-47F7-A9DD-9867D43240C3}" destId="{F4BB7E45-08DD-41BF-97A8-2517BD0B0F2F}" srcOrd="0" destOrd="0" presId="urn:microsoft.com/office/officeart/2005/8/layout/vList2"/>
    <dgm:cxn modelId="{94A6E8ED-9BA5-4744-8704-8CE77628279A}" type="presParOf" srcId="{A676B175-624D-4959-98E2-C9625074D4E2}" destId="{F4BB7E45-08DD-41BF-97A8-2517BD0B0F2F}" srcOrd="0" destOrd="0" presId="urn:microsoft.com/office/officeart/2005/8/layout/vList2"/>
    <dgm:cxn modelId="{0A0F104C-B354-4C73-9DEA-8841B5F629AB}" type="presParOf" srcId="{A676B175-624D-4959-98E2-C9625074D4E2}" destId="{CE85C634-3E71-4916-AE7B-B7DD95BA54B3}" srcOrd="1" destOrd="0" presId="urn:microsoft.com/office/officeart/2005/8/layout/vList2"/>
    <dgm:cxn modelId="{8803EA61-E391-4D60-A35E-F49D3361AFDF}" type="presParOf" srcId="{A676B175-624D-4959-98E2-C9625074D4E2}" destId="{5DFB3A4F-A7FC-4532-AA03-40824E2A5DC8}" srcOrd="2" destOrd="0" presId="urn:microsoft.com/office/officeart/2005/8/layout/vList2"/>
    <dgm:cxn modelId="{B5B52862-4F2A-4145-A6D4-7819359909B7}" type="presParOf" srcId="{A676B175-624D-4959-98E2-C9625074D4E2}" destId="{5DF3C7C7-0598-47E6-8547-82D579B08FCB}" srcOrd="3" destOrd="0" presId="urn:microsoft.com/office/officeart/2005/8/layout/vList2"/>
    <dgm:cxn modelId="{84EE54B0-8F3A-470A-AFE4-26AA872BB68D}" type="presParOf" srcId="{A676B175-624D-4959-98E2-C9625074D4E2}" destId="{46EF7870-7B39-4CCD-AAFC-3EABB8B26EB6}" srcOrd="4" destOrd="0" presId="urn:microsoft.com/office/officeart/2005/8/layout/vList2"/>
    <dgm:cxn modelId="{00A8BC9E-6CD0-4413-91ED-0D1A8A6D7EB2}" type="presParOf" srcId="{A676B175-624D-4959-98E2-C9625074D4E2}" destId="{F88E67C3-1F69-4337-B0B1-5E08B414193D}" srcOrd="5" destOrd="0" presId="urn:microsoft.com/office/officeart/2005/8/layout/vList2"/>
    <dgm:cxn modelId="{BD82184C-E531-4C90-8C63-BE7B9909124E}" type="presParOf" srcId="{A676B175-624D-4959-98E2-C9625074D4E2}" destId="{B1C2B07E-99ED-48F3-8761-70C6E79290EB}" srcOrd="6" destOrd="0" presId="urn:microsoft.com/office/officeart/2005/8/layout/vList2"/>
    <dgm:cxn modelId="{B1C03AA0-620C-4B59-9C3C-0CBF455E85E1}" type="presParOf" srcId="{A676B175-624D-4959-98E2-C9625074D4E2}" destId="{BEA610F3-5513-4E7E-9913-EFA16F8619D8}" srcOrd="7" destOrd="0" presId="urn:microsoft.com/office/officeart/2005/8/layout/vList2"/>
    <dgm:cxn modelId="{804B3A3B-82AA-4F67-938B-290F629ED50F}" type="presParOf" srcId="{A676B175-624D-4959-98E2-C9625074D4E2}" destId="{22182A9D-8ED8-4CBE-84D9-F36D59D7B13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B7E45-08DD-41BF-97A8-2517BD0B0F2F}">
      <dsp:nvSpPr>
        <dsp:cNvPr id="0" name=""/>
        <dsp:cNvSpPr/>
      </dsp:nvSpPr>
      <dsp:spPr>
        <a:xfrm>
          <a:off x="0" y="45212"/>
          <a:ext cx="9826956" cy="6715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Kavrama yoluyla öğrenme</a:t>
          </a:r>
          <a:endParaRPr lang="tr-TR" sz="2800" kern="1200"/>
        </a:p>
      </dsp:txBody>
      <dsp:txXfrm>
        <a:off x="32784" y="77996"/>
        <a:ext cx="9761388" cy="606012"/>
      </dsp:txXfrm>
    </dsp:sp>
    <dsp:sp modelId="{5DFB3A4F-A7FC-4532-AA03-40824E2A5DC8}">
      <dsp:nvSpPr>
        <dsp:cNvPr id="0" name=""/>
        <dsp:cNvSpPr/>
      </dsp:nvSpPr>
      <dsp:spPr>
        <a:xfrm>
          <a:off x="0" y="797432"/>
          <a:ext cx="9826956" cy="6715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Gözlem yoluyla öğrenme</a:t>
          </a:r>
          <a:endParaRPr lang="tr-TR" sz="2800" kern="1200"/>
        </a:p>
      </dsp:txBody>
      <dsp:txXfrm>
        <a:off x="32784" y="830216"/>
        <a:ext cx="9761388" cy="606012"/>
      </dsp:txXfrm>
    </dsp:sp>
    <dsp:sp modelId="{46EF7870-7B39-4CCD-AAFC-3EABB8B26EB6}">
      <dsp:nvSpPr>
        <dsp:cNvPr id="0" name=""/>
        <dsp:cNvSpPr/>
      </dsp:nvSpPr>
      <dsp:spPr>
        <a:xfrm>
          <a:off x="0" y="1549652"/>
          <a:ext cx="9826956" cy="6715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Gizil (farkına varmadan) öğrenme</a:t>
          </a:r>
          <a:endParaRPr lang="tr-TR" sz="2800" kern="1200"/>
        </a:p>
      </dsp:txBody>
      <dsp:txXfrm>
        <a:off x="32784" y="1582436"/>
        <a:ext cx="9761388" cy="606012"/>
      </dsp:txXfrm>
    </dsp:sp>
    <dsp:sp modelId="{B1C2B07E-99ED-48F3-8761-70C6E79290EB}">
      <dsp:nvSpPr>
        <dsp:cNvPr id="0" name=""/>
        <dsp:cNvSpPr/>
      </dsp:nvSpPr>
      <dsp:spPr>
        <a:xfrm>
          <a:off x="0" y="2301872"/>
          <a:ext cx="9826956" cy="6715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Mekan öğrenme</a:t>
          </a:r>
          <a:endParaRPr lang="tr-TR" sz="2800" kern="1200"/>
        </a:p>
      </dsp:txBody>
      <dsp:txXfrm>
        <a:off x="32784" y="2334656"/>
        <a:ext cx="9761388" cy="606012"/>
      </dsp:txXfrm>
    </dsp:sp>
    <dsp:sp modelId="{22182A9D-8ED8-4CBE-84D9-F36D59D7B13D}">
      <dsp:nvSpPr>
        <dsp:cNvPr id="0" name=""/>
        <dsp:cNvSpPr/>
      </dsp:nvSpPr>
      <dsp:spPr>
        <a:xfrm>
          <a:off x="0" y="3054092"/>
          <a:ext cx="9826956" cy="6715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tr-TR" sz="2800" kern="1200" smtClean="0"/>
            <a:t>Bilgi işleme yoluyla öğrenme</a:t>
          </a:r>
          <a:endParaRPr lang="tr-TR" sz="2800" kern="1200"/>
        </a:p>
      </dsp:txBody>
      <dsp:txXfrm>
        <a:off x="32784" y="3086876"/>
        <a:ext cx="9761388"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07613" y="650494"/>
            <a:ext cx="5176773" cy="574040"/>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600" b="1" i="1">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29384" y="733501"/>
            <a:ext cx="8333231" cy="574675"/>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910920" y="1630425"/>
            <a:ext cx="10370159" cy="3349625"/>
          </a:xfrm>
          <a:prstGeom prst="rect">
            <a:avLst/>
          </a:prstGeom>
        </p:spPr>
        <p:txBody>
          <a:bodyPr wrap="square" lIns="0" tIns="0" rIns="0" bIns="0">
            <a:spAutoFit/>
          </a:bodyPr>
          <a:lstStyle>
            <a:lvl1pPr>
              <a:defRPr sz="2600" b="1" i="1">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3/11/2024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1288888"/>
            <a:ext cx="7543800" cy="688650"/>
          </a:xfrm>
          <a:prstGeom prst="rect">
            <a:avLst/>
          </a:prstGeom>
        </p:spPr>
        <p:txBody>
          <a:bodyPr vert="horz" wrap="square" lIns="0" tIns="11430" rIns="0" bIns="0" rtlCol="0">
            <a:spAutoFit/>
          </a:bodyPr>
          <a:lstStyle/>
          <a:p>
            <a:pPr marL="12700">
              <a:lnSpc>
                <a:spcPct val="100000"/>
              </a:lnSpc>
              <a:spcBef>
                <a:spcPts val="90"/>
              </a:spcBef>
            </a:pPr>
            <a:r>
              <a:rPr lang="tr-TR" sz="4400" i="0" spc="-5" dirty="0" smtClean="0">
                <a:latin typeface="Times New Roman"/>
                <a:cs typeface="Times New Roman"/>
              </a:rPr>
              <a:t>İNSAN</a:t>
            </a:r>
            <a:r>
              <a:rPr lang="tr-TR" sz="4400" i="0" spc="-40" dirty="0" smtClean="0">
                <a:latin typeface="Times New Roman"/>
                <a:cs typeface="Times New Roman"/>
              </a:rPr>
              <a:t> </a:t>
            </a:r>
            <a:r>
              <a:rPr lang="tr-TR" sz="4400" i="0" spc="-5" dirty="0" smtClean="0">
                <a:latin typeface="Times New Roman"/>
                <a:cs typeface="Times New Roman"/>
              </a:rPr>
              <a:t>NASIL</a:t>
            </a:r>
            <a:r>
              <a:rPr lang="tr-TR" sz="4400" i="0" spc="-45" dirty="0" smtClean="0">
                <a:latin typeface="Times New Roman"/>
                <a:cs typeface="Times New Roman"/>
              </a:rPr>
              <a:t> </a:t>
            </a:r>
            <a:r>
              <a:rPr lang="tr-TR" sz="4400" i="0" spc="-10" dirty="0" smtClean="0">
                <a:latin typeface="Times New Roman"/>
                <a:cs typeface="Times New Roman"/>
              </a:rPr>
              <a:t>ÖĞRENİR?</a:t>
            </a:r>
            <a:endParaRPr lang="tr-TR" sz="4400" dirty="0">
              <a:latin typeface="Times New Roman"/>
              <a:cs typeface="Times New Roman"/>
            </a:endParaRPr>
          </a:p>
        </p:txBody>
      </p:sp>
      <p:sp>
        <p:nvSpPr>
          <p:cNvPr id="3" name="object 3"/>
          <p:cNvSpPr txBox="1"/>
          <p:nvPr/>
        </p:nvSpPr>
        <p:spPr>
          <a:xfrm>
            <a:off x="1371600" y="2590800"/>
            <a:ext cx="9465945" cy="2527615"/>
          </a:xfrm>
          <a:prstGeom prst="rect">
            <a:avLst/>
          </a:prstGeom>
        </p:spPr>
        <p:txBody>
          <a:bodyPr vert="horz" wrap="square" lIns="0" tIns="13970" rIns="0" bIns="0" rtlCol="0">
            <a:spAutoFit/>
          </a:bodyPr>
          <a:lstStyle/>
          <a:p>
            <a:pPr marL="1613535" marR="5080" indent="-1600835" algn="ctr">
              <a:lnSpc>
                <a:spcPct val="100000"/>
              </a:lnSpc>
              <a:spcBef>
                <a:spcPts val="110"/>
              </a:spcBef>
            </a:pPr>
            <a:r>
              <a:rPr sz="3200" b="1" spc="-5" dirty="0" err="1">
                <a:solidFill>
                  <a:srgbClr val="FF0000"/>
                </a:solidFill>
                <a:latin typeface="Times New Roman"/>
                <a:cs typeface="Times New Roman"/>
              </a:rPr>
              <a:t>Öğrenme</a:t>
            </a:r>
            <a:r>
              <a:rPr sz="3200" b="1" spc="-5" dirty="0">
                <a:solidFill>
                  <a:srgbClr val="FF0000"/>
                </a:solidFill>
                <a:latin typeface="Times New Roman"/>
                <a:cs typeface="Times New Roman"/>
              </a:rPr>
              <a:t> </a:t>
            </a:r>
            <a:r>
              <a:rPr sz="3200" b="1" spc="-5" dirty="0" err="1" smtClean="0">
                <a:solidFill>
                  <a:srgbClr val="FF0000"/>
                </a:solidFill>
                <a:latin typeface="Times New Roman"/>
                <a:cs typeface="Times New Roman"/>
              </a:rPr>
              <a:t>yaklaşımlar</a:t>
            </a:r>
            <a:r>
              <a:rPr lang="tr-TR" sz="3200" b="1" spc="-5" dirty="0" smtClean="0">
                <a:solidFill>
                  <a:srgbClr val="FF0000"/>
                </a:solidFill>
                <a:latin typeface="Times New Roman"/>
                <a:cs typeface="Times New Roman"/>
              </a:rPr>
              <a:t>ı</a:t>
            </a:r>
          </a:p>
          <a:p>
            <a:pPr marL="1613535" marR="5080" indent="-1600835" algn="ctr">
              <a:lnSpc>
                <a:spcPct val="100000"/>
              </a:lnSpc>
              <a:spcBef>
                <a:spcPts val="110"/>
              </a:spcBef>
            </a:pPr>
            <a:endParaRPr lang="tr-TR" sz="3200" b="1" spc="-5" dirty="0">
              <a:solidFill>
                <a:srgbClr val="FF0000"/>
              </a:solidFill>
              <a:latin typeface="Times New Roman"/>
              <a:cs typeface="Times New Roman"/>
            </a:endParaRPr>
          </a:p>
          <a:p>
            <a:pPr marL="1613535" marR="5080" indent="-1600835" algn="ctr">
              <a:lnSpc>
                <a:spcPct val="100000"/>
              </a:lnSpc>
              <a:spcBef>
                <a:spcPts val="110"/>
              </a:spcBef>
            </a:pPr>
            <a:r>
              <a:rPr lang="tr-TR" sz="3200" b="1" spc="-5" dirty="0" smtClean="0">
                <a:solidFill>
                  <a:srgbClr val="FF0000"/>
                </a:solidFill>
                <a:latin typeface="Times New Roman"/>
                <a:cs typeface="Times New Roman"/>
              </a:rPr>
              <a:t>4.Hafta</a:t>
            </a:r>
          </a:p>
          <a:p>
            <a:pPr marL="1613535" marR="5080" indent="-1600835" algn="ctr">
              <a:lnSpc>
                <a:spcPct val="100000"/>
              </a:lnSpc>
              <a:spcBef>
                <a:spcPts val="110"/>
              </a:spcBef>
            </a:pPr>
            <a:endParaRPr lang="tr-TR" sz="3200" b="1" spc="-5" dirty="0">
              <a:solidFill>
                <a:srgbClr val="FF0000"/>
              </a:solidFill>
              <a:latin typeface="Times New Roman"/>
              <a:cs typeface="Times New Roman"/>
            </a:endParaRPr>
          </a:p>
          <a:p>
            <a:pPr marL="1613535" marR="5080" indent="-1600835" algn="ctr">
              <a:lnSpc>
                <a:spcPct val="100000"/>
              </a:lnSpc>
              <a:spcBef>
                <a:spcPts val="110"/>
              </a:spcBef>
            </a:pPr>
            <a:endParaRPr sz="3200" dirty="0">
              <a:latin typeface="Times New Roman"/>
              <a:cs typeface="Times New Roman"/>
            </a:endParaRPr>
          </a:p>
        </p:txBody>
      </p:sp>
      <p:sp>
        <p:nvSpPr>
          <p:cNvPr id="4" name="object 4"/>
          <p:cNvSpPr txBox="1"/>
          <p:nvPr/>
        </p:nvSpPr>
        <p:spPr>
          <a:xfrm>
            <a:off x="8204707" y="5334406"/>
            <a:ext cx="3332479" cy="382156"/>
          </a:xfrm>
          <a:prstGeom prst="rect">
            <a:avLst/>
          </a:prstGeom>
        </p:spPr>
        <p:txBody>
          <a:bodyPr vert="horz" wrap="square" lIns="0" tIns="12700" rIns="0" bIns="0" rtlCol="0">
            <a:spAutoFit/>
          </a:bodyPr>
          <a:lstStyle/>
          <a:p>
            <a:pPr marL="12700">
              <a:lnSpc>
                <a:spcPct val="100000"/>
              </a:lnSpc>
              <a:spcBef>
                <a:spcPts val="100"/>
              </a:spcBef>
            </a:pPr>
            <a:r>
              <a:rPr lang="tr-TR" sz="2400" spc="-55" dirty="0" err="1" smtClean="0">
                <a:latin typeface="Times New Roman"/>
                <a:cs typeface="Times New Roman"/>
              </a:rPr>
              <a:t>Öğr</a:t>
            </a:r>
            <a:r>
              <a:rPr lang="tr-TR" sz="2400" spc="-55" dirty="0" smtClean="0">
                <a:latin typeface="Times New Roman"/>
                <a:cs typeface="Times New Roman"/>
              </a:rPr>
              <a:t>. Gör. Dr. Emre Özdemir</a:t>
            </a:r>
            <a:endParaRPr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5104"/>
            <a:ext cx="747712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a:latin typeface="Times New Roman"/>
                <a:cs typeface="Times New Roman"/>
              </a:rPr>
              <a:t>yoluyla</a:t>
            </a:r>
            <a:r>
              <a:rPr i="0" spc="-3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593596"/>
            <a:ext cx="3883356" cy="222881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lang="tr-TR" dirty="0"/>
              <a:t>Sindirimin nasıl olduğunu incelerken laboratuvardaki bir köpeğin eti gördüğünde salya salgıladığını fark eden </a:t>
            </a:r>
            <a:r>
              <a:rPr lang="tr-TR" dirty="0" err="1"/>
              <a:t>Pavlov</a:t>
            </a:r>
            <a:r>
              <a:rPr lang="tr-TR" dirty="0"/>
              <a:t>, kontrol edilmiş koşullar altında salya tepkisi/refleksi ile ışık ve zil gibi diğer uyaranlar arasında bir bağ kurulup kurulamayacağını araştırmaya karar vermiştir.</a:t>
            </a:r>
            <a:endParaRPr sz="2500" dirty="0">
              <a:latin typeface="Times New Roman"/>
              <a:cs typeface="Times New Roman"/>
            </a:endParaRPr>
          </a:p>
        </p:txBody>
      </p:sp>
      <p:pic>
        <p:nvPicPr>
          <p:cNvPr id="4"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7400" y="1447800"/>
            <a:ext cx="5346105" cy="4377124"/>
          </a:xfrm>
          <a:prstGeom prst="rect">
            <a:avLst/>
          </a:prstGeom>
        </p:spPr>
      </p:pic>
    </p:spTree>
    <p:extLst>
      <p:ext uri="{BB962C8B-B14F-4D97-AF65-F5344CB8AC3E}">
        <p14:creationId xmlns:p14="http://schemas.microsoft.com/office/powerpoint/2010/main" val="2465104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p:txBody>
          <a:bodyPr/>
          <a:lstStyle/>
          <a:p>
            <a:endParaRPr lang="tr-TR"/>
          </a:p>
        </p:txBody>
      </p:sp>
      <p:pic>
        <p:nvPicPr>
          <p:cNvPr id="4" name="Resim 3"/>
          <p:cNvPicPr>
            <a:picLocks noChangeAspect="1"/>
          </p:cNvPicPr>
          <p:nvPr/>
        </p:nvPicPr>
        <p:blipFill>
          <a:blip r:embed="rId2"/>
          <a:stretch>
            <a:fillRect/>
          </a:stretch>
        </p:blipFill>
        <p:spPr>
          <a:xfrm>
            <a:off x="1929384" y="1447800"/>
            <a:ext cx="7619999" cy="4800600"/>
          </a:xfrm>
          <a:prstGeom prst="rect">
            <a:avLst/>
          </a:prstGeom>
        </p:spPr>
      </p:pic>
    </p:spTree>
    <p:extLst>
      <p:ext uri="{BB962C8B-B14F-4D97-AF65-F5344CB8AC3E}">
        <p14:creationId xmlns:p14="http://schemas.microsoft.com/office/powerpoint/2010/main" val="3672609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5104"/>
            <a:ext cx="747712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a:latin typeface="Times New Roman"/>
                <a:cs typeface="Times New Roman"/>
              </a:rPr>
              <a:t>yoluyla</a:t>
            </a:r>
            <a:r>
              <a:rPr i="0" spc="-3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593596"/>
            <a:ext cx="9674556" cy="454739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lang="tr-TR" sz="1600" dirty="0"/>
              <a:t>Koşulsuz Uyarıcı: </a:t>
            </a:r>
            <a:endParaRPr lang="tr-TR" sz="1600" dirty="0" smtClean="0"/>
          </a:p>
          <a:p>
            <a:pPr marL="698500" lvl="1" indent="-228600">
              <a:spcBef>
                <a:spcPts val="100"/>
              </a:spcBef>
              <a:buFont typeface="Arial MT"/>
              <a:buChar char="•"/>
              <a:tabLst>
                <a:tab pos="241300" algn="l"/>
              </a:tabLst>
            </a:pPr>
            <a:r>
              <a:rPr lang="tr-TR" sz="1600" dirty="0" smtClean="0"/>
              <a:t>Organizmanın </a:t>
            </a:r>
            <a:r>
              <a:rPr lang="tr-TR" sz="1600" dirty="0"/>
              <a:t>öğrenme olmaksızın tepki gösterdiği uyarıcılardır. </a:t>
            </a:r>
            <a:endParaRPr lang="tr-TR" sz="1600" dirty="0" smtClean="0"/>
          </a:p>
          <a:p>
            <a:pPr marL="698500" lvl="1" indent="-228600">
              <a:spcBef>
                <a:spcPts val="100"/>
              </a:spcBef>
              <a:buFont typeface="Arial MT"/>
              <a:buChar char="•"/>
              <a:tabLst>
                <a:tab pos="241300" algn="l"/>
              </a:tabLst>
            </a:pPr>
            <a:r>
              <a:rPr lang="tr-TR" sz="1600" dirty="0" smtClean="0"/>
              <a:t>Deneyde et, </a:t>
            </a:r>
            <a:r>
              <a:rPr lang="tr-TR" sz="1600" dirty="0"/>
              <a:t>köpeğin herhangi bir koşullanmaya gerek kalmaksızın salya tepkisini ortaya çıkaran koşulsuz uyarıcıdır</a:t>
            </a:r>
            <a:r>
              <a:rPr lang="tr-TR" sz="1600" dirty="0" smtClean="0"/>
              <a:t>. Herhangi </a:t>
            </a:r>
            <a:r>
              <a:rPr lang="tr-TR" sz="1600" dirty="0"/>
              <a:t>bir yaşantı geçirmeksizin, limon suyuna, ışığa ve sıcağa karşı otomatik bazı tepkiler gösteririz. Tepki gösterdiğimiz bu uyarıcılar koşulsuz uyarıcılara birer örnektir</a:t>
            </a:r>
            <a:r>
              <a:rPr lang="tr-TR" sz="1600" dirty="0" smtClean="0"/>
              <a:t>.</a:t>
            </a:r>
          </a:p>
          <a:p>
            <a:pPr marL="241300" indent="-228600">
              <a:lnSpc>
                <a:spcPct val="100000"/>
              </a:lnSpc>
              <a:spcBef>
                <a:spcPts val="100"/>
              </a:spcBef>
              <a:buFont typeface="Arial MT"/>
              <a:buChar char="•"/>
              <a:tabLst>
                <a:tab pos="241300" algn="l"/>
              </a:tabLst>
            </a:pPr>
            <a:endParaRPr lang="tr-TR" sz="1600" dirty="0" smtClean="0"/>
          </a:p>
          <a:p>
            <a:pPr marL="241300" indent="-228600">
              <a:lnSpc>
                <a:spcPct val="100000"/>
              </a:lnSpc>
              <a:spcBef>
                <a:spcPts val="100"/>
              </a:spcBef>
              <a:buFont typeface="Arial MT"/>
              <a:buChar char="•"/>
              <a:tabLst>
                <a:tab pos="241300" algn="l"/>
              </a:tabLst>
            </a:pPr>
            <a:r>
              <a:rPr lang="tr-TR" sz="1600" dirty="0"/>
              <a:t>Koşulsuz Tepki: </a:t>
            </a:r>
            <a:endParaRPr lang="tr-TR" sz="1600" dirty="0" smtClean="0"/>
          </a:p>
          <a:p>
            <a:pPr marL="698500" lvl="1" indent="-228600">
              <a:spcBef>
                <a:spcPts val="100"/>
              </a:spcBef>
              <a:buFont typeface="Arial MT"/>
              <a:buChar char="•"/>
              <a:tabLst>
                <a:tab pos="241300" algn="l"/>
              </a:tabLst>
            </a:pPr>
            <a:r>
              <a:rPr lang="tr-TR" sz="1600" dirty="0" smtClean="0"/>
              <a:t>Organizmanın </a:t>
            </a:r>
            <a:r>
              <a:rPr lang="tr-TR" sz="1600" dirty="0"/>
              <a:t>hiçbir koşullanmaya gerek kalmaksızın doğuştan gösterdiği tepkilerdir. Bu tür tepkiler otonom sinir sistemi tarafından yürütülen refleksler, içsalgı bezlerinin faaliyetleri ve korku, kaygı, üzüntü gibi duygusal davranışlarımızdır</a:t>
            </a:r>
            <a:r>
              <a:rPr lang="tr-TR" sz="1600" dirty="0" smtClean="0"/>
              <a:t>. Ani </a:t>
            </a:r>
            <a:r>
              <a:rPr lang="tr-TR" sz="1600" dirty="0"/>
              <a:t>bir ses duyduğumuzda irkilmemiz, bozulmuş bir besin tükettiğimizde bağırsakların daha hızlı çalışması, eli kızgın ütüye değen birisinin aniden elini çekmesi bu tür koşulsuz tepkilere örnek olarak verilebilir</a:t>
            </a:r>
            <a:r>
              <a:rPr lang="tr-TR" sz="1600" dirty="0" smtClean="0"/>
              <a:t>.</a:t>
            </a:r>
          </a:p>
          <a:p>
            <a:pPr marL="241300" indent="-228600">
              <a:lnSpc>
                <a:spcPct val="100000"/>
              </a:lnSpc>
              <a:spcBef>
                <a:spcPts val="100"/>
              </a:spcBef>
              <a:buFont typeface="Arial MT"/>
              <a:buChar char="•"/>
              <a:tabLst>
                <a:tab pos="241300" algn="l"/>
              </a:tabLst>
            </a:pPr>
            <a:endParaRPr lang="tr-TR" sz="1600" dirty="0" smtClean="0"/>
          </a:p>
          <a:p>
            <a:pPr marL="241300" indent="-228600">
              <a:lnSpc>
                <a:spcPct val="100000"/>
              </a:lnSpc>
              <a:spcBef>
                <a:spcPts val="100"/>
              </a:spcBef>
              <a:buFont typeface="Arial MT"/>
              <a:buChar char="•"/>
              <a:tabLst>
                <a:tab pos="241300" algn="l"/>
              </a:tabLst>
            </a:pPr>
            <a:r>
              <a:rPr lang="tr-TR" sz="1600" dirty="0"/>
              <a:t>Nötr Uyarıcı: </a:t>
            </a:r>
            <a:endParaRPr lang="tr-TR" sz="1600" dirty="0" smtClean="0"/>
          </a:p>
          <a:p>
            <a:pPr marL="698500" lvl="1" indent="-228600">
              <a:spcBef>
                <a:spcPts val="100"/>
              </a:spcBef>
              <a:buFont typeface="Arial MT"/>
              <a:buChar char="•"/>
              <a:tabLst>
                <a:tab pos="241300" algn="l"/>
              </a:tabLst>
            </a:pPr>
            <a:r>
              <a:rPr lang="tr-TR" sz="1600" dirty="0" smtClean="0"/>
              <a:t>Organizmanın</a:t>
            </a:r>
            <a:r>
              <a:rPr lang="tr-TR" sz="1600" dirty="0"/>
              <a:t>, bazı uyarıcılara karşı doğuştan getirdiği bazı davranışlar/tepkiler olmakla birlikte herhangi bir yaşantı geçirmeden tepki göstermediğimiz sayısız uyarıcı vardır. Bu tür uyarıcılara nötr uyarıcı denir</a:t>
            </a:r>
            <a:r>
              <a:rPr lang="tr-TR" sz="1600" dirty="0" smtClean="0"/>
              <a:t>. Günlük </a:t>
            </a:r>
            <a:r>
              <a:rPr lang="tr-TR" sz="1600" dirty="0"/>
              <a:t>yaşamımızdan bir örnek verirsek, hiçbir şekilde canı yanmadığı sürece beyaz önlük ya da beyaz önlüklü biri çocukta bir tepkiye neden olmaz. Beyaz önlük, çocuk için başlangıçta nötr uyarıcıdır.</a:t>
            </a:r>
            <a:endParaRPr sz="2400" dirty="0">
              <a:latin typeface="Times New Roman"/>
              <a:cs typeface="Times New Roman"/>
            </a:endParaRPr>
          </a:p>
        </p:txBody>
      </p:sp>
    </p:spTree>
    <p:extLst>
      <p:ext uri="{BB962C8B-B14F-4D97-AF65-F5344CB8AC3E}">
        <p14:creationId xmlns:p14="http://schemas.microsoft.com/office/powerpoint/2010/main" val="80249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5104"/>
            <a:ext cx="747712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a:latin typeface="Times New Roman"/>
                <a:cs typeface="Times New Roman"/>
              </a:rPr>
              <a:t>yoluyla</a:t>
            </a:r>
            <a:r>
              <a:rPr i="0" spc="-3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593596"/>
            <a:ext cx="9674556" cy="321626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lang="tr-TR" dirty="0"/>
              <a:t>Koşullu Uyarıcı: </a:t>
            </a:r>
            <a:endParaRPr lang="tr-TR" dirty="0" smtClean="0"/>
          </a:p>
          <a:p>
            <a:pPr marL="698500" lvl="1" indent="-228600">
              <a:spcBef>
                <a:spcPts val="100"/>
              </a:spcBef>
              <a:buFont typeface="Arial MT"/>
              <a:buChar char="•"/>
              <a:tabLst>
                <a:tab pos="241300" algn="l"/>
              </a:tabLst>
            </a:pPr>
            <a:r>
              <a:rPr lang="tr-TR" dirty="0" smtClean="0"/>
              <a:t>Başlangıçta </a:t>
            </a:r>
            <a:r>
              <a:rPr lang="tr-TR" dirty="0"/>
              <a:t>bir organizma için tepkiye neden olmayan bir </a:t>
            </a:r>
            <a:r>
              <a:rPr lang="tr-TR" dirty="0" smtClean="0"/>
              <a:t>uyarıcı, </a:t>
            </a:r>
            <a:r>
              <a:rPr lang="tr-TR" dirty="0"/>
              <a:t>koşulsuz uyarıcı ile bir arada ve birkaç kez verilmesinden sonra bir tepkiye neden olur. Bu tür uyarıcılar koşullu uyarıcı olarak adlandırılmaktadır</a:t>
            </a:r>
            <a:r>
              <a:rPr lang="tr-TR" dirty="0" smtClean="0"/>
              <a:t>. Örneğin</a:t>
            </a:r>
            <a:r>
              <a:rPr lang="tr-TR" dirty="0"/>
              <a:t>, daha önce arı tarafından sokulan biri için artık arı koşullu uyarıcıdır</a:t>
            </a:r>
            <a:r>
              <a:rPr lang="tr-TR" dirty="0" smtClean="0"/>
              <a:t>.</a:t>
            </a:r>
          </a:p>
          <a:p>
            <a:pPr marL="241300" indent="-228600">
              <a:lnSpc>
                <a:spcPct val="100000"/>
              </a:lnSpc>
              <a:spcBef>
                <a:spcPts val="100"/>
              </a:spcBef>
              <a:buFont typeface="Arial MT"/>
              <a:buChar char="•"/>
              <a:tabLst>
                <a:tab pos="241300" algn="l"/>
              </a:tabLst>
            </a:pPr>
            <a:endParaRPr lang="tr-TR" dirty="0"/>
          </a:p>
          <a:p>
            <a:pPr marL="241300" indent="-228600">
              <a:lnSpc>
                <a:spcPct val="100000"/>
              </a:lnSpc>
              <a:spcBef>
                <a:spcPts val="100"/>
              </a:spcBef>
              <a:buFont typeface="Arial MT"/>
              <a:buChar char="•"/>
              <a:tabLst>
                <a:tab pos="241300" algn="l"/>
              </a:tabLst>
            </a:pPr>
            <a:r>
              <a:rPr lang="tr-TR" dirty="0" smtClean="0"/>
              <a:t>Koşullu </a:t>
            </a:r>
            <a:r>
              <a:rPr lang="tr-TR" dirty="0"/>
              <a:t>Tepki: </a:t>
            </a:r>
            <a:endParaRPr lang="tr-TR" dirty="0" smtClean="0"/>
          </a:p>
          <a:p>
            <a:pPr marL="698500" lvl="1" indent="-228600">
              <a:spcBef>
                <a:spcPts val="100"/>
              </a:spcBef>
              <a:buFont typeface="Arial MT"/>
              <a:buChar char="•"/>
              <a:tabLst>
                <a:tab pos="241300" algn="l"/>
              </a:tabLst>
            </a:pPr>
            <a:r>
              <a:rPr lang="tr-TR" dirty="0" smtClean="0"/>
              <a:t>Koşullu </a:t>
            </a:r>
            <a:r>
              <a:rPr lang="tr-TR" dirty="0"/>
              <a:t>uyarıcı ile koşulsuz uyarıcının eşlenerek verilmesinden sonra organizmanın koşullu uyarıcıya gösterdiği tepkidir</a:t>
            </a:r>
            <a:r>
              <a:rPr lang="tr-TR" dirty="0" smtClean="0"/>
              <a:t>. İlkokula </a:t>
            </a:r>
            <a:r>
              <a:rPr lang="tr-TR" dirty="0"/>
              <a:t>başlayan bir öğrencinin zaman içinde not ile başarı beklentisinin eşleşmesi sonucu sınav kâğıdını gördüğünde heyecanlanması ya da kaygılanması da koşullu tepkiye örnek olarak verilebilir.</a:t>
            </a:r>
            <a:endParaRPr lang="tr-TR" dirty="0" smtClean="0"/>
          </a:p>
          <a:p>
            <a:pPr marL="241300" indent="-228600">
              <a:lnSpc>
                <a:spcPct val="100000"/>
              </a:lnSpc>
              <a:spcBef>
                <a:spcPts val="100"/>
              </a:spcBef>
              <a:buFont typeface="Arial MT"/>
              <a:buChar char="•"/>
              <a:tabLst>
                <a:tab pos="241300" algn="l"/>
              </a:tabLst>
            </a:pPr>
            <a:endParaRPr sz="2400" dirty="0">
              <a:latin typeface="Times New Roman"/>
              <a:cs typeface="Times New Roman"/>
            </a:endParaRPr>
          </a:p>
        </p:txBody>
      </p:sp>
    </p:spTree>
    <p:extLst>
      <p:ext uri="{BB962C8B-B14F-4D97-AF65-F5344CB8AC3E}">
        <p14:creationId xmlns:p14="http://schemas.microsoft.com/office/powerpoint/2010/main" val="27356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rotWithShape="1">
          <a:blip r:embed="rId2"/>
          <a:srcRect l="24053" t="39635" r="41586" b="20729"/>
          <a:stretch/>
        </p:blipFill>
        <p:spPr>
          <a:xfrm>
            <a:off x="3048000" y="1600200"/>
            <a:ext cx="5753099" cy="3566921"/>
          </a:xfrm>
          <a:prstGeom prst="rect">
            <a:avLst/>
          </a:prstGeom>
        </p:spPr>
      </p:pic>
      <p:pic>
        <p:nvPicPr>
          <p:cNvPr id="5" name="Resim 4"/>
          <p:cNvPicPr>
            <a:picLocks noChangeAspect="1"/>
          </p:cNvPicPr>
          <p:nvPr/>
        </p:nvPicPr>
        <p:blipFill rotWithShape="1">
          <a:blip r:embed="rId3"/>
          <a:srcRect l="24694" t="51924" r="45244" b="40157"/>
          <a:stretch/>
        </p:blipFill>
        <p:spPr>
          <a:xfrm>
            <a:off x="3771899" y="5416703"/>
            <a:ext cx="4305301" cy="609600"/>
          </a:xfrm>
          <a:prstGeom prst="rect">
            <a:avLst/>
          </a:prstGeom>
        </p:spPr>
      </p:pic>
    </p:spTree>
    <p:extLst>
      <p:ext uri="{BB962C8B-B14F-4D97-AF65-F5344CB8AC3E}">
        <p14:creationId xmlns:p14="http://schemas.microsoft.com/office/powerpoint/2010/main" val="331610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5104"/>
            <a:ext cx="11046156" cy="566822"/>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err="1">
                <a:latin typeface="Times New Roman"/>
                <a:cs typeface="Times New Roman"/>
              </a:rPr>
              <a:t>yoluyla</a:t>
            </a:r>
            <a:r>
              <a:rPr i="0" spc="-30" dirty="0">
                <a:latin typeface="Times New Roman"/>
                <a:cs typeface="Times New Roman"/>
              </a:rPr>
              <a:t> </a:t>
            </a:r>
            <a:r>
              <a:rPr i="0" spc="-10" dirty="0" err="1" smtClean="0">
                <a:latin typeface="Times New Roman"/>
                <a:cs typeface="Times New Roman"/>
              </a:rPr>
              <a:t>öğrenme</a:t>
            </a:r>
            <a:r>
              <a:rPr lang="tr-TR" i="0" spc="-10" dirty="0" smtClean="0">
                <a:latin typeface="Times New Roman"/>
                <a:cs typeface="Times New Roman"/>
              </a:rPr>
              <a:t>ye dair kavramlar</a:t>
            </a:r>
            <a:endParaRPr i="0" spc="-10" dirty="0">
              <a:latin typeface="Times New Roman"/>
              <a:cs typeface="Times New Roman"/>
            </a:endParaRPr>
          </a:p>
        </p:txBody>
      </p:sp>
      <p:sp>
        <p:nvSpPr>
          <p:cNvPr id="3" name="object 3"/>
          <p:cNvSpPr txBox="1"/>
          <p:nvPr/>
        </p:nvSpPr>
        <p:spPr>
          <a:xfrm>
            <a:off x="917244" y="1593596"/>
            <a:ext cx="9674556" cy="4557658"/>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tabLst>
                <a:tab pos="241300" algn="l"/>
              </a:tabLst>
            </a:pPr>
            <a:r>
              <a:rPr lang="tr-TR" sz="1600" dirty="0" smtClean="0"/>
              <a:t>Genelleme</a:t>
            </a:r>
            <a:r>
              <a:rPr lang="tr-TR" sz="1600" dirty="0"/>
              <a:t>: Koşullu bir uyarıcı organizmada bir tepkiye neden olduğunda, o uyarıcıya benzer uyarıcılar da aynı </a:t>
            </a:r>
            <a:r>
              <a:rPr lang="tr-TR" sz="1600" dirty="0" smtClean="0"/>
              <a:t>	etkiyi </a:t>
            </a:r>
            <a:r>
              <a:rPr lang="tr-TR" sz="1600" dirty="0"/>
              <a:t>meydana getirir. </a:t>
            </a:r>
            <a:r>
              <a:rPr lang="tr-TR" sz="1600" dirty="0" err="1"/>
              <a:t>Pavlov’un</a:t>
            </a:r>
            <a:r>
              <a:rPr lang="tr-TR" sz="1600" dirty="0"/>
              <a:t> deneylerinde zil sesine koşullanan köpek, benzer diğer sesleri </a:t>
            </a:r>
            <a:r>
              <a:rPr lang="tr-TR" sz="1600" dirty="0" smtClean="0"/>
              <a:t>	duyduğunda </a:t>
            </a:r>
            <a:r>
              <a:rPr lang="tr-TR" sz="1600" dirty="0"/>
              <a:t>da sayla tepkisi vermiştir. Sınavda süreyi yetiştiremediği için zayıf not alan bir öğrenci aynı </a:t>
            </a:r>
            <a:r>
              <a:rPr lang="tr-TR" sz="1600" dirty="0" smtClean="0"/>
              <a:t>	zamanda </a:t>
            </a:r>
            <a:r>
              <a:rPr lang="tr-TR" sz="1600" dirty="0"/>
              <a:t>bazı kaygı ve korku gibi </a:t>
            </a:r>
            <a:r>
              <a:rPr lang="tr-TR" sz="1600" dirty="0" err="1"/>
              <a:t>duyuşsal</a:t>
            </a:r>
            <a:r>
              <a:rPr lang="tr-TR" sz="1600" dirty="0"/>
              <a:t> tepkiler de gösterebilir. Başka bir sınava giren aynı öğrenci o </a:t>
            </a:r>
            <a:r>
              <a:rPr lang="tr-TR" sz="1600" dirty="0" smtClean="0"/>
              <a:t>	sınavda </a:t>
            </a:r>
            <a:r>
              <a:rPr lang="tr-TR" sz="1600" dirty="0"/>
              <a:t>da kaygı gibi tepki gösterirse öğrencinin genelleme tepkisi gösterdiğini söyleyebiliriz</a:t>
            </a:r>
            <a:r>
              <a:rPr lang="tr-TR" sz="1600" dirty="0" smtClean="0"/>
              <a:t>.</a:t>
            </a:r>
          </a:p>
          <a:p>
            <a:pPr marL="241300" indent="-228600">
              <a:lnSpc>
                <a:spcPct val="100000"/>
              </a:lnSpc>
              <a:spcBef>
                <a:spcPts val="100"/>
              </a:spcBef>
              <a:buFont typeface="Arial MT"/>
              <a:buChar char="•"/>
              <a:tabLst>
                <a:tab pos="241300" algn="l"/>
              </a:tabLst>
            </a:pPr>
            <a:endParaRPr lang="tr-TR" sz="2000" dirty="0">
              <a:latin typeface="Times New Roman"/>
              <a:cs typeface="Times New Roman"/>
            </a:endParaRPr>
          </a:p>
          <a:p>
            <a:pPr marL="241300" indent="-228600">
              <a:lnSpc>
                <a:spcPct val="100000"/>
              </a:lnSpc>
              <a:spcBef>
                <a:spcPts val="100"/>
              </a:spcBef>
              <a:buFont typeface="Arial MT"/>
              <a:buChar char="•"/>
              <a:tabLst>
                <a:tab pos="241300" algn="l"/>
              </a:tabLst>
            </a:pPr>
            <a:r>
              <a:rPr lang="tr-TR" sz="1600" dirty="0"/>
              <a:t>Ayırt Etme: Genellemede benzerliklere aynı tepki söz konusu iken ayırt etmede, sonucu </a:t>
            </a:r>
            <a:r>
              <a:rPr lang="tr-TR" sz="1600" dirty="0" err="1"/>
              <a:t>pekiştireçle</a:t>
            </a:r>
            <a:r>
              <a:rPr lang="tr-TR" sz="1600" dirty="0"/>
              <a:t> biten </a:t>
            </a:r>
            <a:r>
              <a:rPr lang="tr-TR" sz="1600" dirty="0" smtClean="0"/>
              <a:t>	uyarıcılara </a:t>
            </a:r>
            <a:r>
              <a:rPr lang="tr-TR" sz="1600" dirty="0"/>
              <a:t>tepki vardır. Bir deneyde deneklere önce düşük perdeli ton ve ardından şok verirler. Fakat </a:t>
            </a:r>
            <a:r>
              <a:rPr lang="tr-TR" sz="1600" dirty="0" smtClean="0"/>
              <a:t>	yüksek </a:t>
            </a:r>
            <a:r>
              <a:rPr lang="tr-TR" sz="1600" dirty="0"/>
              <a:t>perdeli tonu şok izlemez. Denekler önce yüksek perdeli sesi duyduklarında da tepki gösterirken, </a:t>
            </a:r>
            <a:r>
              <a:rPr lang="tr-TR" sz="1600" dirty="0" smtClean="0"/>
              <a:t>	daha </a:t>
            </a:r>
            <a:r>
              <a:rPr lang="tr-TR" sz="1600" dirty="0"/>
              <a:t>sonra sadece düşük tona karşı tepki göstermişlerdir. Diğer bir ifadeyle, denekler yüksek perdeli ses ile </a:t>
            </a:r>
            <a:r>
              <a:rPr lang="tr-TR" sz="1600" dirty="0" smtClean="0"/>
              <a:t>	düşük </a:t>
            </a:r>
            <a:r>
              <a:rPr lang="tr-TR" sz="1600" dirty="0"/>
              <a:t>perdeli sesi ayırt </a:t>
            </a:r>
            <a:r>
              <a:rPr lang="tr-TR" sz="1600" dirty="0" smtClean="0"/>
              <a:t>etmişlerdir.</a:t>
            </a:r>
          </a:p>
          <a:p>
            <a:pPr marL="241300" indent="-228600">
              <a:lnSpc>
                <a:spcPct val="100000"/>
              </a:lnSpc>
              <a:spcBef>
                <a:spcPts val="100"/>
              </a:spcBef>
              <a:buFont typeface="Arial MT"/>
              <a:buChar char="•"/>
              <a:tabLst>
                <a:tab pos="241300" algn="l"/>
              </a:tabLst>
            </a:pPr>
            <a:endParaRPr lang="tr-TR" sz="1600" dirty="0">
              <a:latin typeface="Times New Roman"/>
              <a:cs typeface="Times New Roman"/>
            </a:endParaRPr>
          </a:p>
          <a:p>
            <a:pPr marL="241300" indent="-228600">
              <a:lnSpc>
                <a:spcPct val="100000"/>
              </a:lnSpc>
              <a:spcBef>
                <a:spcPts val="100"/>
              </a:spcBef>
              <a:buFont typeface="Arial MT"/>
              <a:buChar char="•"/>
              <a:tabLst>
                <a:tab pos="241300" algn="l"/>
              </a:tabLst>
            </a:pPr>
            <a:r>
              <a:rPr lang="tr-TR" sz="1600" dirty="0"/>
              <a:t>Sönme ve Kendiliğinden Geri Gelme: Organizma belli bir sayıdaki tekrarla sadece koşullu uyarıcıya maruz bırakılır </a:t>
            </a:r>
            <a:r>
              <a:rPr lang="tr-TR" sz="1600" dirty="0" smtClean="0"/>
              <a:t>	ve </a:t>
            </a:r>
            <a:r>
              <a:rPr lang="tr-TR" sz="1600" dirty="0"/>
              <a:t>arada bir koşulsuz uyarıcı ile pekiştirilmezse tepkide sönme gerçekleşir</a:t>
            </a:r>
            <a:r>
              <a:rPr lang="tr-TR" sz="1600" dirty="0" smtClean="0"/>
              <a:t>. Örneğin</a:t>
            </a:r>
            <a:r>
              <a:rPr lang="tr-TR" sz="1600" dirty="0"/>
              <a:t>, bir öğrenci sunum </a:t>
            </a:r>
            <a:r>
              <a:rPr lang="tr-TR" sz="1600" dirty="0" smtClean="0"/>
              <a:t>	yaparken </a:t>
            </a:r>
            <a:r>
              <a:rPr lang="tr-TR" sz="1600" dirty="0"/>
              <a:t>kendisine arkadaşlarının gülmesinden dolayı sahne kaygısı yaşadığını düşünelim. Eğer bir süre </a:t>
            </a:r>
            <a:r>
              <a:rPr lang="tr-TR" sz="1600" dirty="0" smtClean="0"/>
              <a:t>	öğrenci </a:t>
            </a:r>
            <a:r>
              <a:rPr lang="tr-TR" sz="1600" dirty="0"/>
              <a:t>tahtaya her çıktığında arkadaşları gülmezse, öğrencinin sahne kaygısında önce azalma, ardından </a:t>
            </a:r>
            <a:r>
              <a:rPr lang="tr-TR" sz="1600" dirty="0" smtClean="0"/>
              <a:t>	sönme </a:t>
            </a:r>
            <a:r>
              <a:rPr lang="tr-TR" sz="1600" dirty="0"/>
              <a:t>gerçekleşecektir. Eğer sönme gerçekleştikten bir süre öğrenciye tekrar gülündüğünde yine sahne </a:t>
            </a:r>
            <a:r>
              <a:rPr lang="tr-TR" sz="1600" dirty="0" smtClean="0"/>
              <a:t>	korkusu </a:t>
            </a:r>
            <a:r>
              <a:rPr lang="tr-TR" sz="1600" dirty="0"/>
              <a:t>yaşamaya başlarsa buna da kendiliğinden geri gelme denilmektedir.</a:t>
            </a:r>
            <a:endParaRPr dirty="0">
              <a:latin typeface="Times New Roman"/>
              <a:cs typeface="Times New Roman"/>
            </a:endParaRPr>
          </a:p>
        </p:txBody>
      </p:sp>
    </p:spTree>
    <p:extLst>
      <p:ext uri="{BB962C8B-B14F-4D97-AF65-F5344CB8AC3E}">
        <p14:creationId xmlns:p14="http://schemas.microsoft.com/office/powerpoint/2010/main" val="1789834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61677" y="685800"/>
            <a:ext cx="11506200" cy="1661993"/>
          </a:xfrm>
        </p:spPr>
        <p:txBody>
          <a:bodyPr/>
          <a:lstStyle/>
          <a:p>
            <a:r>
              <a:rPr lang="tr-TR" sz="1800" dirty="0" smtClean="0">
                <a:solidFill>
                  <a:schemeClr val="tx1"/>
                </a:solidFill>
              </a:rPr>
              <a:t>ÖRNEK</a:t>
            </a:r>
            <a:br>
              <a:rPr lang="tr-TR" sz="1800" dirty="0" smtClean="0">
                <a:solidFill>
                  <a:schemeClr val="tx1"/>
                </a:solidFill>
              </a:rPr>
            </a:br>
            <a:r>
              <a:rPr lang="tr-TR" sz="1800" b="0" i="0" dirty="0" err="1" smtClean="0">
                <a:solidFill>
                  <a:schemeClr val="tx1"/>
                </a:solidFill>
              </a:rPr>
              <a:t>Harward</a:t>
            </a:r>
            <a:r>
              <a:rPr lang="tr-TR" sz="1800" b="0" i="0" dirty="0" smtClean="0">
                <a:solidFill>
                  <a:schemeClr val="tx1"/>
                </a:solidFill>
              </a:rPr>
              <a:t> </a:t>
            </a:r>
            <a:r>
              <a:rPr lang="tr-TR" sz="1800" b="0" i="0" dirty="0">
                <a:solidFill>
                  <a:schemeClr val="tx1"/>
                </a:solidFill>
              </a:rPr>
              <a:t>üniversitesinde bir öğrenci sabahları uyandıktan sora eline 1 adet düdük bir torba da kuşyemi alıyor ve üniversitenin stadyumuna doğru gidiyor. stadyumun etrafında koşup yemleri etrafa döktükten sora düdüğü öttürüp evine gidiyor. bu davranışını birkaç ay boyunca hemen her gün tekrar ediyor. Aylar sora okulun turnuvaları başlıyor ve ilk maç... Seyirciler tribünde futbolcularda sahadaki yerlerini alıyorlar. hakem santra noktasına geliyor ve ilk vuruşu yapmak için düdüğünü çalıyor. Hakem </a:t>
            </a:r>
            <a:r>
              <a:rPr lang="tr-TR" sz="1800" b="0" i="0" dirty="0" smtClean="0">
                <a:solidFill>
                  <a:schemeClr val="tx1"/>
                </a:solidFill>
              </a:rPr>
              <a:t>düdüğü </a:t>
            </a:r>
            <a:r>
              <a:rPr lang="tr-TR" sz="1800" b="0" i="0" dirty="0">
                <a:solidFill>
                  <a:schemeClr val="tx1"/>
                </a:solidFill>
              </a:rPr>
              <a:t>çalar çalmaz yüzlerce kuş </a:t>
            </a:r>
            <a:r>
              <a:rPr lang="tr-TR" sz="1800" b="0" i="0" dirty="0" smtClean="0">
                <a:solidFill>
                  <a:schemeClr val="tx1"/>
                </a:solidFill>
              </a:rPr>
              <a:t>stadyumu </a:t>
            </a:r>
            <a:r>
              <a:rPr lang="tr-TR" sz="1800" b="0" i="0" dirty="0">
                <a:solidFill>
                  <a:schemeClr val="tx1"/>
                </a:solidFill>
              </a:rPr>
              <a:t>işgal ediyorlar. </a:t>
            </a:r>
          </a:p>
        </p:txBody>
      </p:sp>
      <p:sp>
        <p:nvSpPr>
          <p:cNvPr id="6" name="Unvan 1"/>
          <p:cNvSpPr txBox="1">
            <a:spLocks/>
          </p:cNvSpPr>
          <p:nvPr/>
        </p:nvSpPr>
        <p:spPr>
          <a:xfrm>
            <a:off x="381652" y="2590800"/>
            <a:ext cx="11506200" cy="3877985"/>
          </a:xfrm>
          <a:prstGeom prst="rect">
            <a:avLst/>
          </a:prstGeom>
        </p:spPr>
        <p:txBody>
          <a:bodyPr wrap="square" lIns="0" tIns="0" rIns="0" bIns="0">
            <a:spAutoFit/>
          </a:bodyPr>
          <a:lstStyle>
            <a:lvl1pPr>
              <a:defRPr sz="3600" b="1" i="1">
                <a:solidFill>
                  <a:srgbClr val="FF0000"/>
                </a:solidFill>
                <a:latin typeface="Times New Roman"/>
                <a:ea typeface="+mj-ea"/>
                <a:cs typeface="Times New Roman"/>
              </a:defRPr>
            </a:lvl1pPr>
          </a:lstStyle>
          <a:p>
            <a:r>
              <a:rPr lang="tr-TR" sz="1800" kern="0" dirty="0" smtClean="0">
                <a:solidFill>
                  <a:schemeClr val="tx1"/>
                </a:solidFill>
              </a:rPr>
              <a:t>ÖRNEK</a:t>
            </a:r>
            <a:br>
              <a:rPr lang="tr-TR" sz="1800" kern="0" dirty="0" smtClean="0">
                <a:solidFill>
                  <a:schemeClr val="tx1"/>
                </a:solidFill>
              </a:rPr>
            </a:br>
            <a:r>
              <a:rPr lang="tr-TR" sz="1800" b="0" i="0" dirty="0">
                <a:solidFill>
                  <a:schemeClr val="tx1"/>
                </a:solidFill>
              </a:rPr>
              <a:t>Anne bebeğini dışarı çıkaracağı zaman onu bebek arabasına bindirmektedir. Bir süre sonra bebek çocuk arabasına her oturduğunda dışarı çıkılacakmış gibi sevinç göstermektedir</a:t>
            </a:r>
            <a:r>
              <a:rPr lang="tr-TR" sz="1800" b="0" i="0" dirty="0" smtClean="0">
                <a:solidFill>
                  <a:schemeClr val="tx1"/>
                </a:solidFill>
              </a:rPr>
              <a:t>.</a:t>
            </a:r>
          </a:p>
          <a:p>
            <a:endParaRPr lang="tr-TR" sz="1800" b="0" i="0" dirty="0">
              <a:solidFill>
                <a:schemeClr val="tx1"/>
              </a:solidFill>
            </a:endParaRPr>
          </a:p>
          <a:p>
            <a:r>
              <a:rPr lang="tr-TR" sz="1800" kern="0" dirty="0">
                <a:solidFill>
                  <a:schemeClr val="tx1"/>
                </a:solidFill>
              </a:rPr>
              <a:t>ÖRNEK </a:t>
            </a:r>
            <a:endParaRPr lang="tr-TR" sz="1800" kern="0" dirty="0" smtClean="0">
              <a:solidFill>
                <a:schemeClr val="tx1"/>
              </a:solidFill>
            </a:endParaRPr>
          </a:p>
          <a:p>
            <a:r>
              <a:rPr lang="tr-TR" sz="1800" b="0" i="0" dirty="0" smtClean="0">
                <a:solidFill>
                  <a:schemeClr val="tx1"/>
                </a:solidFill>
              </a:rPr>
              <a:t>Aşı </a:t>
            </a:r>
            <a:r>
              <a:rPr lang="tr-TR" sz="1800" b="0" i="0" dirty="0">
                <a:solidFill>
                  <a:schemeClr val="tx1"/>
                </a:solidFill>
              </a:rPr>
              <a:t>deneyimi yaşamış bir çocuğun enjektör görünce </a:t>
            </a:r>
            <a:r>
              <a:rPr lang="tr-TR" sz="1800" b="0" i="0" dirty="0" smtClean="0">
                <a:solidFill>
                  <a:schemeClr val="tx1"/>
                </a:solidFill>
              </a:rPr>
              <a:t>ağlaması</a:t>
            </a:r>
            <a:endParaRPr lang="tr-TR" sz="1800" b="0" i="0" dirty="0">
              <a:solidFill>
                <a:schemeClr val="tx1"/>
              </a:solidFill>
            </a:endParaRPr>
          </a:p>
          <a:p>
            <a:endParaRPr lang="tr-TR" sz="1800" b="0" i="0" dirty="0" smtClean="0">
              <a:solidFill>
                <a:schemeClr val="tx1"/>
              </a:solidFill>
            </a:endParaRPr>
          </a:p>
          <a:p>
            <a:r>
              <a:rPr lang="tr-TR" sz="1800" kern="0" dirty="0">
                <a:solidFill>
                  <a:schemeClr val="tx1"/>
                </a:solidFill>
              </a:rPr>
              <a:t>ÖRNEK</a:t>
            </a:r>
          </a:p>
          <a:p>
            <a:r>
              <a:rPr lang="tr-TR" sz="1800" b="0" i="0" dirty="0" smtClean="0">
                <a:solidFill>
                  <a:schemeClr val="tx1"/>
                </a:solidFill>
              </a:rPr>
              <a:t>17 </a:t>
            </a:r>
            <a:r>
              <a:rPr lang="tr-TR" sz="1800" b="0" i="0" dirty="0">
                <a:solidFill>
                  <a:schemeClr val="tx1"/>
                </a:solidFill>
              </a:rPr>
              <a:t>Ağustos depremini yaşamış bir genç her gece saat üç  sularında uyanır. Deprem olacağı korkusuyla kaygı düzeyi  yükselir ve tekrar uykuya dalmakta zorlanır</a:t>
            </a:r>
            <a:r>
              <a:rPr lang="tr-TR" sz="1800" b="0" i="0" dirty="0" smtClean="0">
                <a:solidFill>
                  <a:schemeClr val="tx1"/>
                </a:solidFill>
              </a:rPr>
              <a:t>.</a:t>
            </a:r>
          </a:p>
          <a:p>
            <a:endParaRPr lang="tr-TR" sz="1800" b="0" i="0" dirty="0">
              <a:solidFill>
                <a:schemeClr val="tx1"/>
              </a:solidFill>
            </a:endParaRPr>
          </a:p>
          <a:p>
            <a:r>
              <a:rPr lang="tr-TR" sz="1800" kern="0" dirty="0">
                <a:solidFill>
                  <a:schemeClr val="tx1"/>
                </a:solidFill>
              </a:rPr>
              <a:t>ÖRNEK</a:t>
            </a:r>
          </a:p>
          <a:p>
            <a:r>
              <a:rPr lang="tr-TR" sz="1800" b="0" i="0" dirty="0">
                <a:solidFill>
                  <a:schemeClr val="tx1"/>
                </a:solidFill>
              </a:rPr>
              <a:t>Sakalları olan bir baba bebeğini her akşam eve geldiğinde öpmektedir. Her defasında sakalları bebeğin yüzünü acıttığı için bebek ağlamaktadır. Bir süre sonra bebek babasının yaklaşmasıyla ağlamıştır. Baba koşullu uyarıcıdır.</a:t>
            </a:r>
          </a:p>
        </p:txBody>
      </p:sp>
    </p:spTree>
    <p:extLst>
      <p:ext uri="{BB962C8B-B14F-4D97-AF65-F5344CB8AC3E}">
        <p14:creationId xmlns:p14="http://schemas.microsoft.com/office/powerpoint/2010/main" val="288967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a:xfrm>
            <a:off x="910920" y="1630425"/>
            <a:ext cx="10370159" cy="4985980"/>
          </a:xfrm>
        </p:spPr>
        <p:txBody>
          <a:bodyPr/>
          <a:lstStyle/>
          <a:p>
            <a:r>
              <a:rPr lang="tr-TR" sz="2400" b="0" i="0" dirty="0">
                <a:solidFill>
                  <a:schemeClr val="tx1"/>
                </a:solidFill>
              </a:rPr>
              <a:t>Nötr Uyarıcı: Otobüs</a:t>
            </a:r>
            <a:r>
              <a:rPr lang="tr-TR" sz="2400" dirty="0">
                <a:solidFill>
                  <a:schemeClr val="tx1"/>
                </a:solidFill>
              </a:rPr>
              <a:t/>
            </a:r>
            <a:br>
              <a:rPr lang="tr-TR" sz="2400" dirty="0">
                <a:solidFill>
                  <a:schemeClr val="tx1"/>
                </a:solidFill>
              </a:rPr>
            </a:br>
            <a:r>
              <a:rPr lang="tr-TR" sz="2400" b="0" i="0" dirty="0">
                <a:solidFill>
                  <a:schemeClr val="tx1"/>
                </a:solidFill>
              </a:rPr>
              <a:t>Koşulsuz Uyarıcı: Otobüsün manevraları</a:t>
            </a:r>
            <a:r>
              <a:rPr lang="tr-TR" sz="2400" dirty="0">
                <a:solidFill>
                  <a:schemeClr val="tx1"/>
                </a:solidFill>
              </a:rPr>
              <a:t/>
            </a:r>
            <a:br>
              <a:rPr lang="tr-TR" sz="2400" dirty="0">
                <a:solidFill>
                  <a:schemeClr val="tx1"/>
                </a:solidFill>
              </a:rPr>
            </a:br>
            <a:r>
              <a:rPr lang="tr-TR" sz="2400" b="0" i="0" dirty="0">
                <a:solidFill>
                  <a:schemeClr val="tx1"/>
                </a:solidFill>
              </a:rPr>
              <a:t>Koşulsuz Tepki: Mide Bulantısı</a:t>
            </a:r>
            <a:r>
              <a:rPr lang="tr-TR" sz="2400" dirty="0">
                <a:solidFill>
                  <a:schemeClr val="tx1"/>
                </a:solidFill>
              </a:rPr>
              <a:t/>
            </a:r>
            <a:br>
              <a:rPr lang="tr-TR" sz="2400" dirty="0">
                <a:solidFill>
                  <a:schemeClr val="tx1"/>
                </a:solidFill>
              </a:rPr>
            </a:br>
            <a:r>
              <a:rPr lang="tr-TR" sz="2400" b="0" i="0" dirty="0">
                <a:solidFill>
                  <a:schemeClr val="tx1"/>
                </a:solidFill>
              </a:rPr>
              <a:t>Koşullu Uyarıcı: Otobüs</a:t>
            </a:r>
            <a:r>
              <a:rPr lang="tr-TR" sz="2400" dirty="0">
                <a:solidFill>
                  <a:schemeClr val="tx1"/>
                </a:solidFill>
              </a:rPr>
              <a:t/>
            </a:r>
            <a:br>
              <a:rPr lang="tr-TR" sz="2400" dirty="0">
                <a:solidFill>
                  <a:schemeClr val="tx1"/>
                </a:solidFill>
              </a:rPr>
            </a:br>
            <a:r>
              <a:rPr lang="tr-TR" sz="2400" b="0" i="0" dirty="0">
                <a:solidFill>
                  <a:schemeClr val="tx1"/>
                </a:solidFill>
              </a:rPr>
              <a:t>Koşullu Tepki: Otobüs görünce mide </a:t>
            </a:r>
            <a:r>
              <a:rPr lang="tr-TR" sz="2400" b="0" i="0" dirty="0" smtClean="0">
                <a:solidFill>
                  <a:schemeClr val="tx1"/>
                </a:solidFill>
              </a:rPr>
              <a:t>bulantısı</a:t>
            </a:r>
          </a:p>
          <a:p>
            <a:endParaRPr lang="tr-TR" sz="2400" b="0" i="0" dirty="0">
              <a:solidFill>
                <a:schemeClr val="tx1"/>
              </a:solidFill>
            </a:endParaRPr>
          </a:p>
          <a:p>
            <a:endParaRPr lang="tr-TR" sz="2400" b="0" i="0" dirty="0" smtClean="0">
              <a:solidFill>
                <a:schemeClr val="tx1"/>
              </a:solidFill>
            </a:endParaRPr>
          </a:p>
          <a:p>
            <a:r>
              <a:rPr lang="tr-TR" sz="2400" b="0" i="0" dirty="0">
                <a:solidFill>
                  <a:schemeClr val="tx1"/>
                </a:solidFill>
              </a:rPr>
              <a:t>Nötr Uyarıcı: Kola sesi</a:t>
            </a:r>
            <a:r>
              <a:rPr lang="tr-TR" sz="2400" dirty="0">
                <a:solidFill>
                  <a:schemeClr val="tx1"/>
                </a:solidFill>
              </a:rPr>
              <a:t/>
            </a:r>
            <a:br>
              <a:rPr lang="tr-TR" sz="2400" dirty="0">
                <a:solidFill>
                  <a:schemeClr val="tx1"/>
                </a:solidFill>
              </a:rPr>
            </a:br>
            <a:r>
              <a:rPr lang="tr-TR" sz="2400" b="0" i="0" dirty="0">
                <a:solidFill>
                  <a:schemeClr val="tx1"/>
                </a:solidFill>
              </a:rPr>
              <a:t>Koşulsuz Uyarıcı: Kola</a:t>
            </a:r>
            <a:r>
              <a:rPr lang="tr-TR" sz="2400" dirty="0">
                <a:solidFill>
                  <a:schemeClr val="tx1"/>
                </a:solidFill>
              </a:rPr>
              <a:t/>
            </a:r>
            <a:br>
              <a:rPr lang="tr-TR" sz="2400" dirty="0">
                <a:solidFill>
                  <a:schemeClr val="tx1"/>
                </a:solidFill>
              </a:rPr>
            </a:br>
            <a:r>
              <a:rPr lang="tr-TR" sz="2400" b="0" i="0" dirty="0">
                <a:solidFill>
                  <a:schemeClr val="tx1"/>
                </a:solidFill>
              </a:rPr>
              <a:t>Koşulsuz Tepki: Kola görünce içme isteği</a:t>
            </a:r>
            <a:r>
              <a:rPr lang="tr-TR" sz="2400" dirty="0">
                <a:solidFill>
                  <a:schemeClr val="tx1"/>
                </a:solidFill>
              </a:rPr>
              <a:t/>
            </a:r>
            <a:br>
              <a:rPr lang="tr-TR" sz="2400" dirty="0">
                <a:solidFill>
                  <a:schemeClr val="tx1"/>
                </a:solidFill>
              </a:rPr>
            </a:br>
            <a:r>
              <a:rPr lang="tr-TR" sz="2400" b="0" i="0" dirty="0">
                <a:solidFill>
                  <a:schemeClr val="tx1"/>
                </a:solidFill>
              </a:rPr>
              <a:t>Koşullu Uyarıcı: Kola sesi</a:t>
            </a:r>
            <a:r>
              <a:rPr lang="tr-TR" sz="2400" dirty="0">
                <a:solidFill>
                  <a:schemeClr val="tx1"/>
                </a:solidFill>
              </a:rPr>
              <a:t/>
            </a:r>
            <a:br>
              <a:rPr lang="tr-TR" sz="2400" dirty="0">
                <a:solidFill>
                  <a:schemeClr val="tx1"/>
                </a:solidFill>
              </a:rPr>
            </a:br>
            <a:r>
              <a:rPr lang="tr-TR" sz="2400" b="0" i="0" dirty="0">
                <a:solidFill>
                  <a:schemeClr val="tx1"/>
                </a:solidFill>
              </a:rPr>
              <a:t>Koşullu Tepki: Kola sesini duyunca kola içme isteği</a:t>
            </a:r>
            <a:r>
              <a:rPr lang="tr-TR" sz="2400" dirty="0">
                <a:solidFill>
                  <a:schemeClr val="tx1"/>
                </a:solidFill>
              </a:rPr>
              <a:t/>
            </a:r>
            <a:br>
              <a:rPr lang="tr-TR" sz="2400" dirty="0">
                <a:solidFill>
                  <a:schemeClr val="tx1"/>
                </a:solidFill>
              </a:rPr>
            </a:br>
            <a:endParaRPr lang="tr-TR" sz="2400" dirty="0">
              <a:solidFill>
                <a:schemeClr val="tx1"/>
              </a:solidFill>
            </a:endParaRPr>
          </a:p>
        </p:txBody>
      </p:sp>
    </p:spTree>
    <p:extLst>
      <p:ext uri="{BB962C8B-B14F-4D97-AF65-F5344CB8AC3E}">
        <p14:creationId xmlns:p14="http://schemas.microsoft.com/office/powerpoint/2010/main" val="35092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747712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a:latin typeface="Times New Roman"/>
                <a:cs typeface="Times New Roman"/>
              </a:rPr>
              <a:t>yoluyla</a:t>
            </a:r>
            <a:r>
              <a:rPr i="0" spc="-3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734692"/>
            <a:ext cx="2664156" cy="3336811"/>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35" dirty="0">
                <a:latin typeface="Times New Roman"/>
                <a:cs typeface="Times New Roman"/>
              </a:rPr>
              <a:t>Watson</a:t>
            </a:r>
            <a:r>
              <a:rPr sz="2400" spc="-15"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spc="-20" dirty="0">
                <a:latin typeface="Times New Roman"/>
                <a:cs typeface="Times New Roman"/>
              </a:rPr>
              <a:t>Rayner</a:t>
            </a:r>
            <a:r>
              <a:rPr sz="2400" spc="90"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spc="-5" dirty="0">
                <a:latin typeface="Times New Roman"/>
                <a:cs typeface="Times New Roman"/>
              </a:rPr>
              <a:t>Küçük</a:t>
            </a:r>
            <a:r>
              <a:rPr sz="2400" spc="-120" dirty="0">
                <a:latin typeface="Times New Roman"/>
                <a:cs typeface="Times New Roman"/>
              </a:rPr>
              <a:t> </a:t>
            </a:r>
            <a:r>
              <a:rPr sz="2400" spc="-5" dirty="0">
                <a:latin typeface="Times New Roman"/>
                <a:cs typeface="Times New Roman"/>
              </a:rPr>
              <a:t>Albert</a:t>
            </a:r>
            <a:r>
              <a:rPr sz="2400" dirty="0">
                <a:latin typeface="Times New Roman"/>
                <a:cs typeface="Times New Roman"/>
              </a:rPr>
              <a:t> </a:t>
            </a:r>
            <a:r>
              <a:rPr sz="2400" spc="-20" dirty="0">
                <a:latin typeface="Times New Roman"/>
                <a:cs typeface="Times New Roman"/>
              </a:rPr>
              <a:t>Deneyi</a:t>
            </a:r>
            <a:r>
              <a:rPr sz="2400" spc="100" dirty="0">
                <a:latin typeface="Times New Roman"/>
                <a:cs typeface="Times New Roman"/>
              </a:rPr>
              <a:t> </a:t>
            </a:r>
            <a:r>
              <a:rPr sz="2400" spc="-10" dirty="0">
                <a:latin typeface="Times New Roman"/>
                <a:cs typeface="Times New Roman"/>
              </a:rPr>
              <a:t>(ABD</a:t>
            </a:r>
            <a:r>
              <a:rPr sz="2400" spc="-10" dirty="0" smtClean="0">
                <a:latin typeface="Times New Roman"/>
                <a:cs typeface="Times New Roman"/>
              </a:rPr>
              <a:t>)</a:t>
            </a:r>
            <a:endParaRPr sz="2500" dirty="0">
              <a:latin typeface="Times New Roman"/>
              <a:cs typeface="Times New Roman"/>
            </a:endParaRPr>
          </a:p>
          <a:p>
            <a:pPr marL="241300" indent="-228600">
              <a:lnSpc>
                <a:spcPct val="100000"/>
              </a:lnSpc>
              <a:buFont typeface="Arial MT"/>
              <a:buChar char="•"/>
              <a:tabLst>
                <a:tab pos="241300" algn="l"/>
              </a:tabLst>
            </a:pPr>
            <a:endParaRPr lang="tr-TR" sz="2400" spc="-5" dirty="0" smtClean="0">
              <a:latin typeface="Times New Roman"/>
              <a:cs typeface="Times New Roman"/>
            </a:endParaRPr>
          </a:p>
          <a:p>
            <a:pPr marL="241300" indent="-228600">
              <a:lnSpc>
                <a:spcPct val="100000"/>
              </a:lnSpc>
              <a:buFont typeface="Arial MT"/>
              <a:buChar char="•"/>
              <a:tabLst>
                <a:tab pos="241300" algn="l"/>
              </a:tabLst>
            </a:pPr>
            <a:endParaRPr lang="tr-TR" sz="2400" spc="-5" dirty="0">
              <a:latin typeface="Times New Roman"/>
              <a:cs typeface="Times New Roman"/>
            </a:endParaRPr>
          </a:p>
          <a:p>
            <a:pPr marL="241300" indent="-228600">
              <a:lnSpc>
                <a:spcPct val="100000"/>
              </a:lnSpc>
              <a:buFont typeface="Arial MT"/>
              <a:buChar char="•"/>
              <a:tabLst>
                <a:tab pos="241300" algn="l"/>
              </a:tabLst>
            </a:pPr>
            <a:r>
              <a:rPr sz="2400" spc="-5" dirty="0" err="1" smtClean="0">
                <a:latin typeface="Times New Roman"/>
                <a:cs typeface="Times New Roman"/>
              </a:rPr>
              <a:t>Klasik</a:t>
            </a:r>
            <a:r>
              <a:rPr sz="2400" spc="10" dirty="0" smtClean="0">
                <a:latin typeface="Times New Roman"/>
                <a:cs typeface="Times New Roman"/>
              </a:rPr>
              <a:t> </a:t>
            </a:r>
            <a:r>
              <a:rPr sz="2400" spc="-5" dirty="0">
                <a:latin typeface="Times New Roman"/>
                <a:cs typeface="Times New Roman"/>
              </a:rPr>
              <a:t>koşullanmanın</a:t>
            </a:r>
            <a:r>
              <a:rPr sz="2400" spc="-10" dirty="0">
                <a:latin typeface="Times New Roman"/>
                <a:cs typeface="Times New Roman"/>
              </a:rPr>
              <a:t> </a:t>
            </a:r>
            <a:r>
              <a:rPr sz="2400" dirty="0">
                <a:latin typeface="Times New Roman"/>
                <a:cs typeface="Times New Roman"/>
              </a:rPr>
              <a:t>insan</a:t>
            </a:r>
            <a:r>
              <a:rPr sz="2400" spc="5" dirty="0">
                <a:latin typeface="Times New Roman"/>
                <a:cs typeface="Times New Roman"/>
              </a:rPr>
              <a:t> </a:t>
            </a:r>
            <a:r>
              <a:rPr sz="2400" dirty="0">
                <a:latin typeface="Times New Roman"/>
                <a:cs typeface="Times New Roman"/>
              </a:rPr>
              <a:t>üzerinde</a:t>
            </a:r>
            <a:r>
              <a:rPr sz="2400" spc="-5" dirty="0">
                <a:latin typeface="Times New Roman"/>
                <a:cs typeface="Times New Roman"/>
              </a:rPr>
              <a:t> incelenmesi…</a:t>
            </a:r>
            <a:endParaRPr sz="2400" dirty="0">
              <a:latin typeface="Times New Roman"/>
              <a:cs typeface="Times New Roman"/>
            </a:endParaRPr>
          </a:p>
        </p:txBody>
      </p:sp>
      <p:pic>
        <p:nvPicPr>
          <p:cNvPr id="5"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24400" y="1618185"/>
            <a:ext cx="6400800" cy="477078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972312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 Edimsel</a:t>
            </a:r>
            <a:r>
              <a:rPr i="0" spc="10" dirty="0">
                <a:latin typeface="Times New Roman"/>
                <a:cs typeface="Times New Roman"/>
              </a:rPr>
              <a:t> </a:t>
            </a:r>
            <a:r>
              <a:rPr i="0" spc="-5" dirty="0">
                <a:latin typeface="Times New Roman"/>
                <a:cs typeface="Times New Roman"/>
              </a:rPr>
              <a:t>(operant)</a:t>
            </a:r>
            <a:r>
              <a:rPr i="0" spc="20" dirty="0">
                <a:latin typeface="Times New Roman"/>
                <a:cs typeface="Times New Roman"/>
              </a:rPr>
              <a:t> </a:t>
            </a:r>
            <a:r>
              <a:rPr i="0" spc="-5" dirty="0">
                <a:latin typeface="Times New Roman"/>
                <a:cs typeface="Times New Roman"/>
              </a:rPr>
              <a:t>koşullanma</a:t>
            </a:r>
            <a:r>
              <a:rPr i="0" spc="15" dirty="0">
                <a:latin typeface="Times New Roman"/>
                <a:cs typeface="Times New Roman"/>
              </a:rPr>
              <a:t> </a:t>
            </a:r>
            <a:r>
              <a:rPr i="0" dirty="0">
                <a:latin typeface="Times New Roman"/>
                <a:cs typeface="Times New Roman"/>
              </a:rPr>
              <a:t>yoluyla</a:t>
            </a:r>
            <a:r>
              <a:rPr i="0" spc="-4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642364"/>
            <a:ext cx="7543165" cy="3904615"/>
          </a:xfrm>
          <a:prstGeom prst="rect">
            <a:avLst/>
          </a:prstGeom>
        </p:spPr>
        <p:txBody>
          <a:bodyPr vert="horz" wrap="square" lIns="0" tIns="85725" rIns="0" bIns="0" rtlCol="0">
            <a:spAutoFit/>
          </a:bodyPr>
          <a:lstStyle/>
          <a:p>
            <a:pPr marL="241300" marR="8255" indent="-228600" algn="just">
              <a:lnSpc>
                <a:spcPct val="80000"/>
              </a:lnSpc>
              <a:spcBef>
                <a:spcPts val="675"/>
              </a:spcBef>
              <a:buFont typeface="Arial MT"/>
              <a:buChar char="•"/>
              <a:tabLst>
                <a:tab pos="241300" algn="l"/>
              </a:tabLst>
            </a:pPr>
            <a:r>
              <a:rPr sz="2400" spc="-5" dirty="0">
                <a:latin typeface="Times New Roman"/>
                <a:cs typeface="Times New Roman"/>
              </a:rPr>
              <a:t>Klasik</a:t>
            </a:r>
            <a:r>
              <a:rPr sz="2400" dirty="0">
                <a:latin typeface="Times New Roman"/>
                <a:cs typeface="Times New Roman"/>
              </a:rPr>
              <a:t> </a:t>
            </a:r>
            <a:r>
              <a:rPr sz="2400" spc="-5" dirty="0">
                <a:latin typeface="Times New Roman"/>
                <a:cs typeface="Times New Roman"/>
              </a:rPr>
              <a:t>koşullamanın</a:t>
            </a:r>
            <a:r>
              <a:rPr sz="2400" dirty="0">
                <a:latin typeface="Times New Roman"/>
                <a:cs typeface="Times New Roman"/>
              </a:rPr>
              <a:t> </a:t>
            </a:r>
            <a:r>
              <a:rPr sz="2400" spc="-10" dirty="0">
                <a:latin typeface="Times New Roman"/>
                <a:cs typeface="Times New Roman"/>
              </a:rPr>
              <a:t>açıklayamadığı</a:t>
            </a:r>
            <a:r>
              <a:rPr sz="2400" spc="-5" dirty="0">
                <a:latin typeface="Times New Roman"/>
                <a:cs typeface="Times New Roman"/>
              </a:rPr>
              <a:t> pek</a:t>
            </a:r>
            <a:r>
              <a:rPr sz="2400" dirty="0">
                <a:latin typeface="Times New Roman"/>
                <a:cs typeface="Times New Roman"/>
              </a:rPr>
              <a:t> </a:t>
            </a:r>
            <a:r>
              <a:rPr sz="2400" spc="-5" dirty="0">
                <a:latin typeface="Times New Roman"/>
                <a:cs typeface="Times New Roman"/>
              </a:rPr>
              <a:t>çok</a:t>
            </a:r>
            <a:r>
              <a:rPr sz="2400" dirty="0">
                <a:latin typeface="Times New Roman"/>
                <a:cs typeface="Times New Roman"/>
              </a:rPr>
              <a:t> </a:t>
            </a:r>
            <a:r>
              <a:rPr sz="2400" spc="-5" dirty="0">
                <a:latin typeface="Times New Roman"/>
                <a:cs typeface="Times New Roman"/>
              </a:rPr>
              <a:t>edinilmiş </a:t>
            </a:r>
            <a:r>
              <a:rPr sz="2400" dirty="0">
                <a:latin typeface="Times New Roman"/>
                <a:cs typeface="Times New Roman"/>
              </a:rPr>
              <a:t> </a:t>
            </a:r>
            <a:r>
              <a:rPr sz="2400" spc="-5" dirty="0">
                <a:latin typeface="Times New Roman"/>
                <a:cs typeface="Times New Roman"/>
              </a:rPr>
              <a:t>davranış</a:t>
            </a:r>
            <a:r>
              <a:rPr sz="2400" spc="25" dirty="0">
                <a:latin typeface="Times New Roman"/>
                <a:cs typeface="Times New Roman"/>
              </a:rPr>
              <a:t> </a:t>
            </a:r>
            <a:r>
              <a:rPr sz="2400" spc="-5" dirty="0">
                <a:latin typeface="Times New Roman"/>
                <a:cs typeface="Times New Roman"/>
              </a:rPr>
              <a:t>da</a:t>
            </a:r>
            <a:r>
              <a:rPr sz="2400" spc="-15" dirty="0">
                <a:latin typeface="Times New Roman"/>
                <a:cs typeface="Times New Roman"/>
              </a:rPr>
              <a:t> </a:t>
            </a:r>
            <a:r>
              <a:rPr sz="2400" spc="-5" dirty="0">
                <a:latin typeface="Times New Roman"/>
                <a:cs typeface="Times New Roman"/>
              </a:rPr>
              <a:t>var…</a:t>
            </a:r>
            <a:endParaRPr sz="2400" dirty="0">
              <a:latin typeface="Times New Roman"/>
              <a:cs typeface="Times New Roman"/>
            </a:endParaRPr>
          </a:p>
          <a:p>
            <a:pPr marL="241300" marR="5080" indent="-228600" algn="just">
              <a:lnSpc>
                <a:spcPct val="80000"/>
              </a:lnSpc>
              <a:spcBef>
                <a:spcPts val="2305"/>
              </a:spcBef>
              <a:buFont typeface="Arial MT"/>
              <a:buChar char="•"/>
              <a:tabLst>
                <a:tab pos="241300" algn="l"/>
              </a:tabLst>
            </a:pPr>
            <a:r>
              <a:rPr sz="2400" u="heavy" spc="-5" dirty="0">
                <a:uFill>
                  <a:solidFill>
                    <a:srgbClr val="000000"/>
                  </a:solidFill>
                </a:uFill>
                <a:latin typeface="Times New Roman"/>
                <a:cs typeface="Times New Roman"/>
              </a:rPr>
              <a:t>Sınırlılık</a:t>
            </a:r>
            <a:r>
              <a:rPr sz="2400" u="heavy" spc="32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1</a:t>
            </a:r>
            <a:r>
              <a:rPr sz="2400" spc="-5" dirty="0">
                <a:latin typeface="Times New Roman"/>
                <a:cs typeface="Times New Roman"/>
              </a:rPr>
              <a:t>:</a:t>
            </a:r>
            <a:r>
              <a:rPr sz="2400" spc="345" dirty="0">
                <a:latin typeface="Times New Roman"/>
                <a:cs typeface="Times New Roman"/>
              </a:rPr>
              <a:t> </a:t>
            </a:r>
            <a:r>
              <a:rPr sz="2400" spc="-5" dirty="0">
                <a:latin typeface="Times New Roman"/>
                <a:cs typeface="Times New Roman"/>
              </a:rPr>
              <a:t>Klasik</a:t>
            </a:r>
            <a:r>
              <a:rPr sz="2400" spc="320" dirty="0">
                <a:latin typeface="Times New Roman"/>
                <a:cs typeface="Times New Roman"/>
              </a:rPr>
              <a:t> </a:t>
            </a:r>
            <a:r>
              <a:rPr sz="2400" spc="-5" dirty="0">
                <a:latin typeface="Times New Roman"/>
                <a:cs typeface="Times New Roman"/>
              </a:rPr>
              <a:t>koşullanmanın</a:t>
            </a:r>
            <a:r>
              <a:rPr sz="2400" spc="350" dirty="0">
                <a:latin typeface="Times New Roman"/>
                <a:cs typeface="Times New Roman"/>
              </a:rPr>
              <a:t> </a:t>
            </a:r>
            <a:r>
              <a:rPr sz="2400" spc="-5" dirty="0">
                <a:latin typeface="Times New Roman"/>
                <a:cs typeface="Times New Roman"/>
              </a:rPr>
              <a:t>oluşabilmesi</a:t>
            </a:r>
            <a:r>
              <a:rPr sz="2400" spc="345" dirty="0">
                <a:latin typeface="Times New Roman"/>
                <a:cs typeface="Times New Roman"/>
              </a:rPr>
              <a:t> </a:t>
            </a:r>
            <a:r>
              <a:rPr sz="2400" spc="-10" dirty="0">
                <a:latin typeface="Times New Roman"/>
                <a:cs typeface="Times New Roman"/>
              </a:rPr>
              <a:t>için</a:t>
            </a:r>
            <a:r>
              <a:rPr sz="2400" spc="340" dirty="0">
                <a:latin typeface="Times New Roman"/>
                <a:cs typeface="Times New Roman"/>
              </a:rPr>
              <a:t> </a:t>
            </a:r>
            <a:r>
              <a:rPr sz="2400" spc="-10" dirty="0">
                <a:latin typeface="Times New Roman"/>
                <a:cs typeface="Times New Roman"/>
              </a:rPr>
              <a:t>doğal </a:t>
            </a:r>
            <a:r>
              <a:rPr sz="2400" spc="-590" dirty="0">
                <a:latin typeface="Times New Roman"/>
                <a:cs typeface="Times New Roman"/>
              </a:rPr>
              <a:t> </a:t>
            </a:r>
            <a:r>
              <a:rPr sz="2400" spc="-25" dirty="0">
                <a:latin typeface="Times New Roman"/>
                <a:cs typeface="Times New Roman"/>
              </a:rPr>
              <a:t>ya</a:t>
            </a:r>
            <a:r>
              <a:rPr sz="2400" spc="-20" dirty="0">
                <a:latin typeface="Times New Roman"/>
                <a:cs typeface="Times New Roman"/>
              </a:rPr>
              <a:t> </a:t>
            </a:r>
            <a:r>
              <a:rPr sz="2400" dirty="0">
                <a:latin typeface="Times New Roman"/>
                <a:cs typeface="Times New Roman"/>
              </a:rPr>
              <a:t>da </a:t>
            </a:r>
            <a:r>
              <a:rPr sz="2400" spc="-5" dirty="0">
                <a:latin typeface="Times New Roman"/>
                <a:cs typeface="Times New Roman"/>
              </a:rPr>
              <a:t>refleksif </a:t>
            </a:r>
            <a:r>
              <a:rPr sz="2400" dirty="0">
                <a:latin typeface="Times New Roman"/>
                <a:cs typeface="Times New Roman"/>
              </a:rPr>
              <a:t>bir uyaran ve tepki bağı </a:t>
            </a:r>
            <a:r>
              <a:rPr sz="2400" spc="-5" dirty="0">
                <a:latin typeface="Times New Roman"/>
                <a:cs typeface="Times New Roman"/>
              </a:rPr>
              <a:t>olması </a:t>
            </a:r>
            <a:r>
              <a:rPr sz="2400" dirty="0">
                <a:latin typeface="Times New Roman"/>
                <a:cs typeface="Times New Roman"/>
              </a:rPr>
              <a:t>ve </a:t>
            </a:r>
            <a:r>
              <a:rPr sz="2400" spc="-5" dirty="0">
                <a:latin typeface="Times New Roman"/>
                <a:cs typeface="Times New Roman"/>
              </a:rPr>
              <a:t>diğer </a:t>
            </a:r>
            <a:r>
              <a:rPr sz="2400" dirty="0">
                <a:latin typeface="Times New Roman"/>
                <a:cs typeface="Times New Roman"/>
              </a:rPr>
              <a:t> </a:t>
            </a:r>
            <a:r>
              <a:rPr sz="2400" spc="-10" dirty="0">
                <a:latin typeface="Times New Roman"/>
                <a:cs typeface="Times New Roman"/>
              </a:rPr>
              <a:t>uyaran</a:t>
            </a:r>
            <a:r>
              <a:rPr sz="2400" spc="-5" dirty="0">
                <a:latin typeface="Times New Roman"/>
                <a:cs typeface="Times New Roman"/>
              </a:rPr>
              <a:t> </a:t>
            </a:r>
            <a:r>
              <a:rPr sz="2400" spc="-25" dirty="0">
                <a:latin typeface="Times New Roman"/>
                <a:cs typeface="Times New Roman"/>
              </a:rPr>
              <a:t>ya</a:t>
            </a:r>
            <a:r>
              <a:rPr sz="2400" spc="-20" dirty="0">
                <a:latin typeface="Times New Roman"/>
                <a:cs typeface="Times New Roman"/>
              </a:rPr>
              <a:t> </a:t>
            </a:r>
            <a:r>
              <a:rPr sz="2400" dirty="0">
                <a:latin typeface="Times New Roman"/>
                <a:cs typeface="Times New Roman"/>
              </a:rPr>
              <a:t>da</a:t>
            </a:r>
            <a:r>
              <a:rPr sz="2400" spc="5" dirty="0">
                <a:latin typeface="Times New Roman"/>
                <a:cs typeface="Times New Roman"/>
              </a:rPr>
              <a:t> </a:t>
            </a:r>
            <a:r>
              <a:rPr sz="2400" dirty="0">
                <a:latin typeface="Times New Roman"/>
                <a:cs typeface="Times New Roman"/>
              </a:rPr>
              <a:t>uyaranların</a:t>
            </a:r>
            <a:r>
              <a:rPr sz="2400" spc="5" dirty="0">
                <a:latin typeface="Times New Roman"/>
                <a:cs typeface="Times New Roman"/>
              </a:rPr>
              <a:t> </a:t>
            </a:r>
            <a:r>
              <a:rPr sz="2400" dirty="0">
                <a:latin typeface="Times New Roman"/>
                <a:cs typeface="Times New Roman"/>
              </a:rPr>
              <a:t>bu</a:t>
            </a:r>
            <a:r>
              <a:rPr sz="2400" spc="5" dirty="0">
                <a:latin typeface="Times New Roman"/>
                <a:cs typeface="Times New Roman"/>
              </a:rPr>
              <a:t> </a:t>
            </a:r>
            <a:r>
              <a:rPr sz="2400" spc="-5" dirty="0">
                <a:latin typeface="Times New Roman"/>
                <a:cs typeface="Times New Roman"/>
              </a:rPr>
              <a:t>koşulsuz</a:t>
            </a:r>
            <a:r>
              <a:rPr sz="2400" spc="590" dirty="0">
                <a:latin typeface="Times New Roman"/>
                <a:cs typeface="Times New Roman"/>
              </a:rPr>
              <a:t> </a:t>
            </a:r>
            <a:r>
              <a:rPr sz="2400" spc="-5" dirty="0">
                <a:latin typeface="Times New Roman"/>
                <a:cs typeface="Times New Roman"/>
              </a:rPr>
              <a:t>uyaranla</a:t>
            </a:r>
            <a:r>
              <a:rPr sz="2400" spc="590" dirty="0">
                <a:latin typeface="Times New Roman"/>
                <a:cs typeface="Times New Roman"/>
              </a:rPr>
              <a:t> </a:t>
            </a:r>
            <a:r>
              <a:rPr sz="2400" spc="-5" dirty="0">
                <a:latin typeface="Times New Roman"/>
                <a:cs typeface="Times New Roman"/>
              </a:rPr>
              <a:t>tutarlı </a:t>
            </a:r>
            <a:r>
              <a:rPr sz="2400" dirty="0">
                <a:latin typeface="Times New Roman"/>
                <a:cs typeface="Times New Roman"/>
              </a:rPr>
              <a:t> </a:t>
            </a:r>
            <a:r>
              <a:rPr sz="2400" spc="-5" dirty="0">
                <a:latin typeface="Times New Roman"/>
                <a:cs typeface="Times New Roman"/>
              </a:rPr>
              <a:t>olarak </a:t>
            </a:r>
            <a:r>
              <a:rPr sz="2400" spc="-10" dirty="0">
                <a:latin typeface="Times New Roman"/>
                <a:cs typeface="Times New Roman"/>
              </a:rPr>
              <a:t>eşlenmesi </a:t>
            </a:r>
            <a:r>
              <a:rPr sz="2400" spc="-5" dirty="0">
                <a:latin typeface="Times New Roman"/>
                <a:cs typeface="Times New Roman"/>
              </a:rPr>
              <a:t>gerekli. </a:t>
            </a:r>
            <a:r>
              <a:rPr sz="2400" spc="-10" dirty="0">
                <a:latin typeface="Times New Roman"/>
                <a:cs typeface="Times New Roman"/>
              </a:rPr>
              <a:t>Ancak </a:t>
            </a:r>
            <a:r>
              <a:rPr sz="2400" dirty="0">
                <a:latin typeface="Times New Roman"/>
                <a:cs typeface="Times New Roman"/>
              </a:rPr>
              <a:t>insan </a:t>
            </a:r>
            <a:r>
              <a:rPr sz="2400" spc="-5" dirty="0">
                <a:latin typeface="Times New Roman"/>
                <a:cs typeface="Times New Roman"/>
              </a:rPr>
              <a:t>davranışlarına neden </a:t>
            </a:r>
            <a:r>
              <a:rPr sz="2400" dirty="0">
                <a:latin typeface="Times New Roman"/>
                <a:cs typeface="Times New Roman"/>
              </a:rPr>
              <a:t> olan</a:t>
            </a:r>
            <a:r>
              <a:rPr sz="2400" spc="-10" dirty="0">
                <a:latin typeface="Times New Roman"/>
                <a:cs typeface="Times New Roman"/>
              </a:rPr>
              <a:t> uyarıcıları</a:t>
            </a:r>
            <a:r>
              <a:rPr sz="2400" spc="50" dirty="0">
                <a:latin typeface="Times New Roman"/>
                <a:cs typeface="Times New Roman"/>
              </a:rPr>
              <a:t> </a:t>
            </a:r>
            <a:r>
              <a:rPr sz="2400" spc="-5" dirty="0">
                <a:latin typeface="Times New Roman"/>
                <a:cs typeface="Times New Roman"/>
              </a:rPr>
              <a:t>her</a:t>
            </a:r>
            <a:r>
              <a:rPr sz="2400" spc="-15" dirty="0">
                <a:latin typeface="Times New Roman"/>
                <a:cs typeface="Times New Roman"/>
              </a:rPr>
              <a:t> </a:t>
            </a:r>
            <a:r>
              <a:rPr sz="2400" dirty="0">
                <a:latin typeface="Times New Roman"/>
                <a:cs typeface="Times New Roman"/>
              </a:rPr>
              <a:t>zaman</a:t>
            </a:r>
            <a:r>
              <a:rPr sz="2400" spc="-5" dirty="0">
                <a:latin typeface="Times New Roman"/>
                <a:cs typeface="Times New Roman"/>
              </a:rPr>
              <a:t> </a:t>
            </a:r>
            <a:r>
              <a:rPr sz="2400" dirty="0">
                <a:latin typeface="Times New Roman"/>
                <a:cs typeface="Times New Roman"/>
              </a:rPr>
              <a:t>tahmin</a:t>
            </a:r>
            <a:r>
              <a:rPr sz="2400" spc="-25" dirty="0">
                <a:latin typeface="Times New Roman"/>
                <a:cs typeface="Times New Roman"/>
              </a:rPr>
              <a:t> </a:t>
            </a:r>
            <a:r>
              <a:rPr sz="2400" spc="-5" dirty="0">
                <a:latin typeface="Times New Roman"/>
                <a:cs typeface="Times New Roman"/>
              </a:rPr>
              <a:t>etmek </a:t>
            </a:r>
            <a:r>
              <a:rPr sz="2400" dirty="0">
                <a:latin typeface="Times New Roman"/>
                <a:cs typeface="Times New Roman"/>
              </a:rPr>
              <a:t>mümkün</a:t>
            </a:r>
            <a:r>
              <a:rPr sz="2400" spc="-25" dirty="0">
                <a:latin typeface="Times New Roman"/>
                <a:cs typeface="Times New Roman"/>
              </a:rPr>
              <a:t> </a:t>
            </a:r>
            <a:r>
              <a:rPr sz="2400" spc="-5" dirty="0">
                <a:latin typeface="Times New Roman"/>
                <a:cs typeface="Times New Roman"/>
              </a:rPr>
              <a:t>değil!</a:t>
            </a:r>
            <a:endParaRPr sz="2400" dirty="0">
              <a:latin typeface="Times New Roman"/>
              <a:cs typeface="Times New Roman"/>
            </a:endParaRPr>
          </a:p>
          <a:p>
            <a:pPr marL="241300" marR="8255" indent="-228600" algn="just">
              <a:lnSpc>
                <a:spcPct val="80000"/>
              </a:lnSpc>
              <a:spcBef>
                <a:spcPts val="2310"/>
              </a:spcBef>
              <a:buFont typeface="Arial MT"/>
              <a:buChar char="•"/>
              <a:tabLst>
                <a:tab pos="241300" algn="l"/>
              </a:tabLst>
            </a:pPr>
            <a:r>
              <a:rPr sz="2400" u="heavy" spc="-5" dirty="0">
                <a:uFill>
                  <a:solidFill>
                    <a:srgbClr val="000000"/>
                  </a:solidFill>
                </a:uFill>
                <a:latin typeface="Times New Roman"/>
                <a:cs typeface="Times New Roman"/>
              </a:rPr>
              <a:t>Sınırlılık </a:t>
            </a:r>
            <a:r>
              <a:rPr sz="2400" u="heavy" dirty="0">
                <a:uFill>
                  <a:solidFill>
                    <a:srgbClr val="000000"/>
                  </a:solidFill>
                </a:uFill>
                <a:latin typeface="Times New Roman"/>
                <a:cs typeface="Times New Roman"/>
              </a:rPr>
              <a:t>2</a:t>
            </a:r>
            <a:r>
              <a:rPr sz="2400" dirty="0">
                <a:latin typeface="Times New Roman"/>
                <a:cs typeface="Times New Roman"/>
              </a:rPr>
              <a:t>: </a:t>
            </a:r>
            <a:r>
              <a:rPr sz="2400" spc="-5" dirty="0">
                <a:latin typeface="Times New Roman"/>
                <a:cs typeface="Times New Roman"/>
              </a:rPr>
              <a:t>Klasik koşullanma </a:t>
            </a:r>
            <a:r>
              <a:rPr sz="2400" dirty="0">
                <a:latin typeface="Times New Roman"/>
                <a:cs typeface="Times New Roman"/>
              </a:rPr>
              <a:t>durumunda </a:t>
            </a:r>
            <a:r>
              <a:rPr sz="2400" spc="-10" dirty="0">
                <a:latin typeface="Times New Roman"/>
                <a:cs typeface="Times New Roman"/>
              </a:rPr>
              <a:t>organizmanın </a:t>
            </a:r>
            <a:r>
              <a:rPr sz="2400" spc="-5" dirty="0">
                <a:latin typeface="Times New Roman"/>
                <a:cs typeface="Times New Roman"/>
              </a:rPr>
              <a:t> bilinçli </a:t>
            </a:r>
            <a:r>
              <a:rPr sz="2400" spc="-10" dirty="0">
                <a:latin typeface="Times New Roman"/>
                <a:cs typeface="Times New Roman"/>
              </a:rPr>
              <a:t>herhangi </a:t>
            </a:r>
            <a:r>
              <a:rPr sz="2400" dirty="0">
                <a:latin typeface="Times New Roman"/>
                <a:cs typeface="Times New Roman"/>
              </a:rPr>
              <a:t>bir </a:t>
            </a:r>
            <a:r>
              <a:rPr sz="2400" spc="-5" dirty="0">
                <a:latin typeface="Times New Roman"/>
                <a:cs typeface="Times New Roman"/>
              </a:rPr>
              <a:t>etkinlikte bulunması </a:t>
            </a:r>
            <a:r>
              <a:rPr sz="2400" spc="-10" dirty="0">
                <a:latin typeface="Times New Roman"/>
                <a:cs typeface="Times New Roman"/>
              </a:rPr>
              <a:t>gerekliliği </a:t>
            </a:r>
            <a:r>
              <a:rPr sz="2400" spc="-15" dirty="0">
                <a:latin typeface="Times New Roman"/>
                <a:cs typeface="Times New Roman"/>
              </a:rPr>
              <a:t>yok. </a:t>
            </a:r>
            <a:r>
              <a:rPr sz="2400" spc="-10" dirty="0">
                <a:latin typeface="Times New Roman"/>
                <a:cs typeface="Times New Roman"/>
              </a:rPr>
              <a:t> Ancak </a:t>
            </a:r>
            <a:r>
              <a:rPr sz="2400" spc="-5" dirty="0">
                <a:latin typeface="Times New Roman"/>
                <a:cs typeface="Times New Roman"/>
              </a:rPr>
              <a:t>insanlar gündelik </a:t>
            </a:r>
            <a:r>
              <a:rPr sz="2400" spc="-10" dirty="0">
                <a:latin typeface="Times New Roman"/>
                <a:cs typeface="Times New Roman"/>
              </a:rPr>
              <a:t>yaşamlarında </a:t>
            </a:r>
            <a:r>
              <a:rPr sz="2400" spc="-5" dirty="0">
                <a:latin typeface="Times New Roman"/>
                <a:cs typeface="Times New Roman"/>
              </a:rPr>
              <a:t>peki çok etkinliğin </a:t>
            </a:r>
            <a:r>
              <a:rPr sz="2400" dirty="0">
                <a:latin typeface="Times New Roman"/>
                <a:cs typeface="Times New Roman"/>
              </a:rPr>
              <a:t> </a:t>
            </a:r>
            <a:r>
              <a:rPr sz="2400" spc="-5" dirty="0">
                <a:latin typeface="Times New Roman"/>
                <a:cs typeface="Times New Roman"/>
              </a:rPr>
              <a:t>başlatıcısıdır!</a:t>
            </a:r>
            <a:endParaRPr sz="2400" dirty="0">
              <a:latin typeface="Times New Roman"/>
              <a:cs typeface="Times New Roman"/>
            </a:endParaRPr>
          </a:p>
        </p:txBody>
      </p:sp>
      <p:pic>
        <p:nvPicPr>
          <p:cNvPr id="4" name="object 4"/>
          <p:cNvPicPr/>
          <p:nvPr/>
        </p:nvPicPr>
        <p:blipFill>
          <a:blip r:embed="rId2" cstate="print"/>
          <a:stretch>
            <a:fillRect/>
          </a:stretch>
        </p:blipFill>
        <p:spPr>
          <a:xfrm>
            <a:off x="9043416" y="2560320"/>
            <a:ext cx="2022221" cy="260731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5386" y="704545"/>
            <a:ext cx="3884295" cy="574675"/>
          </a:xfrm>
          <a:prstGeom prst="rect">
            <a:avLst/>
          </a:prstGeom>
        </p:spPr>
        <p:txBody>
          <a:bodyPr vert="horz" wrap="square" lIns="0" tIns="12700" rIns="0" bIns="0" rtlCol="0">
            <a:spAutoFit/>
          </a:bodyPr>
          <a:lstStyle/>
          <a:p>
            <a:pPr marL="12700">
              <a:lnSpc>
                <a:spcPct val="100000"/>
              </a:lnSpc>
              <a:spcBef>
                <a:spcPts val="100"/>
              </a:spcBef>
            </a:pPr>
            <a:r>
              <a:rPr spc="-10" dirty="0"/>
              <a:t>İnsan</a:t>
            </a:r>
            <a:r>
              <a:rPr spc="-15" dirty="0"/>
              <a:t> </a:t>
            </a:r>
            <a:r>
              <a:rPr spc="-5" dirty="0"/>
              <a:t>nasıl</a:t>
            </a:r>
            <a:r>
              <a:rPr spc="-25" dirty="0"/>
              <a:t> </a:t>
            </a:r>
            <a:r>
              <a:rPr spc="-5" dirty="0"/>
              <a:t>öğrenir?</a:t>
            </a:r>
          </a:p>
        </p:txBody>
      </p:sp>
      <p:sp>
        <p:nvSpPr>
          <p:cNvPr id="3" name="object 3"/>
          <p:cNvSpPr txBox="1"/>
          <p:nvPr/>
        </p:nvSpPr>
        <p:spPr>
          <a:xfrm>
            <a:off x="747166" y="1718817"/>
            <a:ext cx="6958330" cy="112331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5" dirty="0">
                <a:latin typeface="Times New Roman"/>
                <a:cs typeface="Times New Roman"/>
              </a:rPr>
              <a:t>Yaşla</a:t>
            </a:r>
            <a:r>
              <a:rPr sz="2400" spc="5" dirty="0">
                <a:latin typeface="Times New Roman"/>
                <a:cs typeface="Times New Roman"/>
              </a:rPr>
              <a:t> </a:t>
            </a:r>
            <a:r>
              <a:rPr sz="2400" dirty="0">
                <a:latin typeface="Times New Roman"/>
                <a:cs typeface="Times New Roman"/>
              </a:rPr>
              <a:t>birlikte</a:t>
            </a:r>
            <a:r>
              <a:rPr sz="2400" spc="-35" dirty="0">
                <a:latin typeface="Times New Roman"/>
                <a:cs typeface="Times New Roman"/>
              </a:rPr>
              <a:t> </a:t>
            </a:r>
            <a:r>
              <a:rPr sz="2400" spc="-10" dirty="0">
                <a:latin typeface="Times New Roman"/>
                <a:cs typeface="Times New Roman"/>
              </a:rPr>
              <a:t>giderek</a:t>
            </a:r>
            <a:r>
              <a:rPr sz="2400" spc="15" dirty="0">
                <a:latin typeface="Times New Roman"/>
                <a:cs typeface="Times New Roman"/>
              </a:rPr>
              <a:t> </a:t>
            </a:r>
            <a:r>
              <a:rPr sz="2400" spc="-5" dirty="0">
                <a:latin typeface="Times New Roman"/>
                <a:cs typeface="Times New Roman"/>
              </a:rPr>
              <a:t>karmaşıklaşan</a:t>
            </a:r>
            <a:r>
              <a:rPr sz="2400" spc="-10" dirty="0">
                <a:latin typeface="Times New Roman"/>
                <a:cs typeface="Times New Roman"/>
              </a:rPr>
              <a:t> </a:t>
            </a:r>
            <a:r>
              <a:rPr sz="2400" dirty="0">
                <a:latin typeface="Times New Roman"/>
                <a:cs typeface="Times New Roman"/>
              </a:rPr>
              <a:t>bilişsel</a:t>
            </a:r>
            <a:r>
              <a:rPr sz="2400" spc="-25" dirty="0">
                <a:latin typeface="Times New Roman"/>
                <a:cs typeface="Times New Roman"/>
              </a:rPr>
              <a:t> </a:t>
            </a:r>
            <a:r>
              <a:rPr sz="2400" spc="-5" dirty="0">
                <a:latin typeface="Times New Roman"/>
                <a:cs typeface="Times New Roman"/>
              </a:rPr>
              <a:t>süreçler…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15" dirty="0">
                <a:latin typeface="Times New Roman"/>
                <a:cs typeface="Times New Roman"/>
              </a:rPr>
              <a:t>Çevreyle</a:t>
            </a:r>
            <a:r>
              <a:rPr sz="2400" spc="55" dirty="0">
                <a:latin typeface="Times New Roman"/>
                <a:cs typeface="Times New Roman"/>
              </a:rPr>
              <a:t> </a:t>
            </a:r>
            <a:r>
              <a:rPr sz="2400" dirty="0">
                <a:latin typeface="Times New Roman"/>
                <a:cs typeface="Times New Roman"/>
              </a:rPr>
              <a:t>etkileşimin,</a:t>
            </a:r>
            <a:r>
              <a:rPr sz="2400" spc="-30" dirty="0">
                <a:latin typeface="Times New Roman"/>
                <a:cs typeface="Times New Roman"/>
              </a:rPr>
              <a:t> </a:t>
            </a:r>
            <a:r>
              <a:rPr sz="2400" spc="-10" dirty="0">
                <a:latin typeface="Times New Roman"/>
                <a:cs typeface="Times New Roman"/>
              </a:rPr>
              <a:t>deneyimin</a:t>
            </a:r>
            <a:r>
              <a:rPr sz="2400" spc="40" dirty="0">
                <a:latin typeface="Times New Roman"/>
                <a:cs typeface="Times New Roman"/>
              </a:rPr>
              <a:t> </a:t>
            </a:r>
            <a:r>
              <a:rPr sz="2400" spc="-5" dirty="0">
                <a:latin typeface="Times New Roman"/>
                <a:cs typeface="Times New Roman"/>
              </a:rPr>
              <a:t>etkisi!</a:t>
            </a:r>
            <a:endParaRPr sz="2400">
              <a:latin typeface="Times New Roman"/>
              <a:cs typeface="Times New Roman"/>
            </a:endParaRPr>
          </a:p>
        </p:txBody>
      </p:sp>
      <p:pic>
        <p:nvPicPr>
          <p:cNvPr id="4" name="object 4"/>
          <p:cNvPicPr/>
          <p:nvPr/>
        </p:nvPicPr>
        <p:blipFill>
          <a:blip r:embed="rId2" cstate="print"/>
          <a:stretch>
            <a:fillRect/>
          </a:stretch>
        </p:blipFill>
        <p:spPr>
          <a:xfrm>
            <a:off x="4133088" y="3581349"/>
            <a:ext cx="3838829" cy="21349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1457" y="698449"/>
            <a:ext cx="7150734" cy="574675"/>
          </a:xfrm>
          <a:prstGeom prst="rect">
            <a:avLst/>
          </a:prstGeom>
        </p:spPr>
        <p:txBody>
          <a:bodyPr vert="horz" wrap="square" lIns="0" tIns="12700" rIns="0" bIns="0" rtlCol="0">
            <a:spAutoFit/>
          </a:bodyPr>
          <a:lstStyle/>
          <a:p>
            <a:pPr marL="12700">
              <a:lnSpc>
                <a:spcPct val="100000"/>
              </a:lnSpc>
              <a:spcBef>
                <a:spcPts val="100"/>
              </a:spcBef>
            </a:pPr>
            <a:r>
              <a:rPr spc="-45" dirty="0"/>
              <a:t>Tepkisel</a:t>
            </a:r>
            <a:r>
              <a:rPr spc="-30" dirty="0"/>
              <a:t> </a:t>
            </a:r>
            <a:r>
              <a:rPr dirty="0"/>
              <a:t>ve</a:t>
            </a:r>
            <a:r>
              <a:rPr spc="5" dirty="0"/>
              <a:t> </a:t>
            </a:r>
            <a:r>
              <a:rPr dirty="0"/>
              <a:t>edimsel</a:t>
            </a:r>
            <a:r>
              <a:rPr spc="-20" dirty="0"/>
              <a:t> </a:t>
            </a:r>
            <a:r>
              <a:rPr spc="-5" dirty="0"/>
              <a:t>davranış</a:t>
            </a:r>
            <a:r>
              <a:rPr spc="5" dirty="0"/>
              <a:t> </a:t>
            </a:r>
            <a:r>
              <a:rPr dirty="0"/>
              <a:t>ayrımı…</a:t>
            </a:r>
          </a:p>
        </p:txBody>
      </p:sp>
      <p:sp>
        <p:nvSpPr>
          <p:cNvPr id="3" name="object 3"/>
          <p:cNvSpPr txBox="1"/>
          <p:nvPr/>
        </p:nvSpPr>
        <p:spPr>
          <a:xfrm>
            <a:off x="917244" y="1609471"/>
            <a:ext cx="3556635" cy="1094105"/>
          </a:xfrm>
          <a:prstGeom prst="rect">
            <a:avLst/>
          </a:prstGeom>
        </p:spPr>
        <p:txBody>
          <a:bodyPr vert="horz" wrap="square" lIns="0" tIns="12700" rIns="0" bIns="0" rtlCol="0">
            <a:spAutoFit/>
          </a:bodyPr>
          <a:lstStyle/>
          <a:p>
            <a:pPr marL="12700" marR="5080">
              <a:lnSpc>
                <a:spcPct val="100000"/>
              </a:lnSpc>
              <a:spcBef>
                <a:spcPts val="100"/>
              </a:spcBef>
              <a:tabLst>
                <a:tab pos="1286510" algn="l"/>
                <a:tab pos="2719705" algn="l"/>
              </a:tabLst>
            </a:pPr>
            <a:r>
              <a:rPr sz="2400" b="1" spc="-210" dirty="0">
                <a:latin typeface="Times New Roman"/>
                <a:cs typeface="Times New Roman"/>
              </a:rPr>
              <a:t>T</a:t>
            </a:r>
            <a:r>
              <a:rPr sz="2400" b="1" spc="-10" dirty="0">
                <a:latin typeface="Times New Roman"/>
                <a:cs typeface="Times New Roman"/>
              </a:rPr>
              <a:t>e</a:t>
            </a:r>
            <a:r>
              <a:rPr sz="2400" b="1" dirty="0">
                <a:latin typeface="Times New Roman"/>
                <a:cs typeface="Times New Roman"/>
              </a:rPr>
              <a:t>pk</a:t>
            </a:r>
            <a:r>
              <a:rPr sz="2400" b="1" spc="-5" dirty="0">
                <a:latin typeface="Times New Roman"/>
                <a:cs typeface="Times New Roman"/>
              </a:rPr>
              <a:t>isel</a:t>
            </a:r>
            <a:r>
              <a:rPr sz="2400" b="1" dirty="0">
                <a:latin typeface="Times New Roman"/>
                <a:cs typeface="Times New Roman"/>
              </a:rPr>
              <a:t>	</a:t>
            </a:r>
            <a:r>
              <a:rPr sz="2400" b="1" spc="5" dirty="0">
                <a:latin typeface="Times New Roman"/>
                <a:cs typeface="Times New Roman"/>
              </a:rPr>
              <a:t>d</a:t>
            </a:r>
            <a:r>
              <a:rPr sz="2400" b="1" dirty="0">
                <a:latin typeface="Times New Roman"/>
                <a:cs typeface="Times New Roman"/>
              </a:rPr>
              <a:t>av</a:t>
            </a:r>
            <a:r>
              <a:rPr sz="2400" b="1" spc="-10" dirty="0">
                <a:latin typeface="Times New Roman"/>
                <a:cs typeface="Times New Roman"/>
              </a:rPr>
              <a:t>r</a:t>
            </a:r>
            <a:r>
              <a:rPr sz="2400" b="1" dirty="0">
                <a:latin typeface="Times New Roman"/>
                <a:cs typeface="Times New Roman"/>
              </a:rPr>
              <a:t>a</a:t>
            </a:r>
            <a:r>
              <a:rPr sz="2400" b="1" spc="-15" dirty="0">
                <a:latin typeface="Times New Roman"/>
                <a:cs typeface="Times New Roman"/>
              </a:rPr>
              <a:t>n</a:t>
            </a:r>
            <a:r>
              <a:rPr sz="2400" b="1" dirty="0">
                <a:latin typeface="Times New Roman"/>
                <a:cs typeface="Times New Roman"/>
              </a:rPr>
              <a:t>ı</a:t>
            </a:r>
            <a:r>
              <a:rPr sz="2400" b="1" spc="10" dirty="0">
                <a:latin typeface="Times New Roman"/>
                <a:cs typeface="Times New Roman"/>
              </a:rPr>
              <a:t>ş</a:t>
            </a:r>
            <a:r>
              <a:rPr sz="2400" b="1" dirty="0">
                <a:latin typeface="Times New Roman"/>
                <a:cs typeface="Times New Roman"/>
              </a:rPr>
              <a:t>:	</a:t>
            </a:r>
            <a:r>
              <a:rPr sz="2400" spc="-5" dirty="0">
                <a:latin typeface="Times New Roman"/>
                <a:cs typeface="Times New Roman"/>
              </a:rPr>
              <a:t>O</a:t>
            </a:r>
            <a:r>
              <a:rPr sz="2400" spc="-20" dirty="0">
                <a:latin typeface="Times New Roman"/>
                <a:cs typeface="Times New Roman"/>
              </a:rPr>
              <a:t>r</a:t>
            </a:r>
            <a:r>
              <a:rPr sz="2400" dirty="0">
                <a:latin typeface="Times New Roman"/>
                <a:cs typeface="Times New Roman"/>
              </a:rPr>
              <a:t>t</a:t>
            </a:r>
            <a:r>
              <a:rPr sz="2400" spc="15" dirty="0">
                <a:latin typeface="Times New Roman"/>
                <a:cs typeface="Times New Roman"/>
              </a:rPr>
              <a:t>a</a:t>
            </a:r>
            <a:r>
              <a:rPr sz="2400" spc="-50" dirty="0">
                <a:latin typeface="Times New Roman"/>
                <a:cs typeface="Times New Roman"/>
              </a:rPr>
              <a:t>y</a:t>
            </a:r>
            <a:r>
              <a:rPr sz="2400" dirty="0">
                <a:latin typeface="Times New Roman"/>
                <a:cs typeface="Times New Roman"/>
              </a:rPr>
              <a:t>a  nitelikteki</a:t>
            </a:r>
            <a:r>
              <a:rPr sz="2400" spc="-50" dirty="0">
                <a:latin typeface="Times New Roman"/>
                <a:cs typeface="Times New Roman"/>
              </a:rPr>
              <a:t> </a:t>
            </a:r>
            <a:r>
              <a:rPr sz="2400" spc="-5" dirty="0">
                <a:latin typeface="Times New Roman"/>
                <a:cs typeface="Times New Roman"/>
              </a:rPr>
              <a:t>davranışlar</a:t>
            </a:r>
            <a:endParaRPr sz="2400">
              <a:latin typeface="Times New Roman"/>
              <a:cs typeface="Times New Roman"/>
            </a:endParaRPr>
          </a:p>
          <a:p>
            <a:pPr marL="697865" indent="-229235">
              <a:lnSpc>
                <a:spcPct val="100000"/>
              </a:lnSpc>
              <a:spcBef>
                <a:spcPts val="10"/>
              </a:spcBef>
              <a:buFont typeface="Arial MT"/>
              <a:buChar char="•"/>
              <a:tabLst>
                <a:tab pos="697865" algn="l"/>
                <a:tab pos="698500" algn="l"/>
              </a:tabLst>
            </a:pPr>
            <a:r>
              <a:rPr sz="2200" dirty="0">
                <a:latin typeface="Times New Roman"/>
                <a:cs typeface="Times New Roman"/>
              </a:rPr>
              <a:t>Et</a:t>
            </a:r>
            <a:r>
              <a:rPr sz="2200" spc="-5" dirty="0">
                <a:latin typeface="Times New Roman"/>
                <a:cs typeface="Times New Roman"/>
              </a:rPr>
              <a:t> </a:t>
            </a:r>
            <a:r>
              <a:rPr sz="2200" spc="-10" dirty="0">
                <a:latin typeface="Times New Roman"/>
                <a:cs typeface="Times New Roman"/>
              </a:rPr>
              <a:t>-----------</a:t>
            </a:r>
            <a:r>
              <a:rPr sz="2200" spc="90" dirty="0">
                <a:latin typeface="Times New Roman"/>
                <a:cs typeface="Times New Roman"/>
              </a:rPr>
              <a:t> </a:t>
            </a:r>
            <a:r>
              <a:rPr sz="2200" dirty="0">
                <a:latin typeface="Times New Roman"/>
                <a:cs typeface="Times New Roman"/>
              </a:rPr>
              <a:t>Salya</a:t>
            </a:r>
            <a:endParaRPr sz="2200">
              <a:latin typeface="Times New Roman"/>
              <a:cs typeface="Times New Roman"/>
            </a:endParaRPr>
          </a:p>
        </p:txBody>
      </p:sp>
      <p:sp>
        <p:nvSpPr>
          <p:cNvPr id="4" name="object 4"/>
          <p:cNvSpPr txBox="1"/>
          <p:nvPr/>
        </p:nvSpPr>
        <p:spPr>
          <a:xfrm>
            <a:off x="4648961" y="1609471"/>
            <a:ext cx="6626225" cy="391160"/>
          </a:xfrm>
          <a:prstGeom prst="rect">
            <a:avLst/>
          </a:prstGeom>
        </p:spPr>
        <p:txBody>
          <a:bodyPr vert="horz" wrap="square" lIns="0" tIns="12700" rIns="0" bIns="0" rtlCol="0">
            <a:spAutoFit/>
          </a:bodyPr>
          <a:lstStyle/>
          <a:p>
            <a:pPr marL="12700">
              <a:lnSpc>
                <a:spcPct val="100000"/>
              </a:lnSpc>
              <a:spcBef>
                <a:spcPts val="100"/>
              </a:spcBef>
              <a:tabLst>
                <a:tab pos="1158875" algn="l"/>
                <a:tab pos="2204085" algn="l"/>
                <a:tab pos="2737485" algn="l"/>
                <a:tab pos="4067175" algn="l"/>
                <a:tab pos="4874895" algn="l"/>
                <a:tab pos="5597525" algn="l"/>
              </a:tabLst>
            </a:pPr>
            <a:r>
              <a:rPr sz="2400" spc="-5" dirty="0">
                <a:latin typeface="Times New Roman"/>
                <a:cs typeface="Times New Roman"/>
              </a:rPr>
              <a:t>çıkması	</a:t>
            </a:r>
            <a:r>
              <a:rPr sz="2400" dirty="0">
                <a:latin typeface="Times New Roman"/>
                <a:cs typeface="Times New Roman"/>
              </a:rPr>
              <a:t>bilinen	</a:t>
            </a:r>
            <a:r>
              <a:rPr sz="2400" spc="-10" dirty="0">
                <a:latin typeface="Times New Roman"/>
                <a:cs typeface="Times New Roman"/>
              </a:rPr>
              <a:t>bir	</a:t>
            </a:r>
            <a:r>
              <a:rPr sz="2400" spc="-5" dirty="0">
                <a:latin typeface="Times New Roman"/>
                <a:cs typeface="Times New Roman"/>
              </a:rPr>
              <a:t>uyarıcıya	bağlı	</a:t>
            </a:r>
            <a:r>
              <a:rPr sz="2400" dirty="0">
                <a:latin typeface="Times New Roman"/>
                <a:cs typeface="Times New Roman"/>
              </a:rPr>
              <a:t>olan	</a:t>
            </a:r>
            <a:r>
              <a:rPr sz="2400" spc="-5" dirty="0">
                <a:latin typeface="Times New Roman"/>
                <a:cs typeface="Times New Roman"/>
              </a:rPr>
              <a:t>refleksif</a:t>
            </a:r>
            <a:endParaRPr sz="2400">
              <a:latin typeface="Times New Roman"/>
              <a:cs typeface="Times New Roman"/>
            </a:endParaRPr>
          </a:p>
        </p:txBody>
      </p:sp>
      <p:sp>
        <p:nvSpPr>
          <p:cNvPr id="5" name="object 5"/>
          <p:cNvSpPr txBox="1"/>
          <p:nvPr/>
        </p:nvSpPr>
        <p:spPr>
          <a:xfrm>
            <a:off x="917244" y="2676905"/>
            <a:ext cx="10360660" cy="2922270"/>
          </a:xfrm>
          <a:prstGeom prst="rect">
            <a:avLst/>
          </a:prstGeom>
        </p:spPr>
        <p:txBody>
          <a:bodyPr vert="horz" wrap="square" lIns="0" tIns="13335" rIns="0" bIns="0" rtlCol="0">
            <a:spAutoFit/>
          </a:bodyPr>
          <a:lstStyle/>
          <a:p>
            <a:pPr marL="697865" indent="-229235">
              <a:lnSpc>
                <a:spcPct val="100000"/>
              </a:lnSpc>
              <a:spcBef>
                <a:spcPts val="105"/>
              </a:spcBef>
              <a:buFont typeface="Arial MT"/>
              <a:buChar char="•"/>
              <a:tabLst>
                <a:tab pos="697865" algn="l"/>
                <a:tab pos="698500" algn="l"/>
              </a:tabLst>
            </a:pPr>
            <a:r>
              <a:rPr sz="2200" spc="5" dirty="0">
                <a:latin typeface="Times New Roman"/>
                <a:cs typeface="Times New Roman"/>
              </a:rPr>
              <a:t>Karanlık</a:t>
            </a:r>
            <a:r>
              <a:rPr sz="2200" spc="-65" dirty="0">
                <a:latin typeface="Times New Roman"/>
                <a:cs typeface="Times New Roman"/>
              </a:rPr>
              <a:t> </a:t>
            </a:r>
            <a:r>
              <a:rPr sz="2200" spc="-10" dirty="0">
                <a:latin typeface="Times New Roman"/>
                <a:cs typeface="Times New Roman"/>
              </a:rPr>
              <a:t>------------</a:t>
            </a:r>
            <a:r>
              <a:rPr sz="2200" spc="95" dirty="0">
                <a:latin typeface="Times New Roman"/>
                <a:cs typeface="Times New Roman"/>
              </a:rPr>
              <a:t> </a:t>
            </a:r>
            <a:r>
              <a:rPr sz="2200" spc="-5" dirty="0">
                <a:latin typeface="Times New Roman"/>
                <a:cs typeface="Times New Roman"/>
              </a:rPr>
              <a:t>Göz</a:t>
            </a:r>
            <a:r>
              <a:rPr sz="2200" spc="5" dirty="0">
                <a:latin typeface="Times New Roman"/>
                <a:cs typeface="Times New Roman"/>
              </a:rPr>
              <a:t> </a:t>
            </a:r>
            <a:r>
              <a:rPr sz="2200" dirty="0">
                <a:latin typeface="Times New Roman"/>
                <a:cs typeface="Times New Roman"/>
              </a:rPr>
              <a:t>bebeğinin</a:t>
            </a:r>
            <a:r>
              <a:rPr sz="2200" spc="-40" dirty="0">
                <a:latin typeface="Times New Roman"/>
                <a:cs typeface="Times New Roman"/>
              </a:rPr>
              <a:t> </a:t>
            </a:r>
            <a:r>
              <a:rPr sz="2200" spc="-5" dirty="0">
                <a:latin typeface="Times New Roman"/>
                <a:cs typeface="Times New Roman"/>
              </a:rPr>
              <a:t>büyümesi</a:t>
            </a:r>
            <a:endParaRPr sz="2200">
              <a:latin typeface="Times New Roman"/>
              <a:cs typeface="Times New Roman"/>
            </a:endParaRPr>
          </a:p>
          <a:p>
            <a:pPr>
              <a:lnSpc>
                <a:spcPct val="100000"/>
              </a:lnSpc>
            </a:pPr>
            <a:endParaRPr sz="2500">
              <a:latin typeface="Times New Roman"/>
              <a:cs typeface="Times New Roman"/>
            </a:endParaRPr>
          </a:p>
          <a:p>
            <a:pPr marL="12700" marR="5080" algn="just">
              <a:lnSpc>
                <a:spcPct val="100000"/>
              </a:lnSpc>
            </a:pPr>
            <a:r>
              <a:rPr sz="2400" b="1" spc="-10" dirty="0">
                <a:latin typeface="Times New Roman"/>
                <a:cs typeface="Times New Roman"/>
              </a:rPr>
              <a:t>Edimsel</a:t>
            </a:r>
            <a:r>
              <a:rPr sz="2400" b="1" spc="-5" dirty="0">
                <a:latin typeface="Times New Roman"/>
                <a:cs typeface="Times New Roman"/>
              </a:rPr>
              <a:t> </a:t>
            </a:r>
            <a:r>
              <a:rPr sz="2400" b="1" dirty="0">
                <a:latin typeface="Times New Roman"/>
                <a:cs typeface="Times New Roman"/>
              </a:rPr>
              <a:t>davranış:</a:t>
            </a:r>
            <a:r>
              <a:rPr sz="2400" b="1" spc="5" dirty="0">
                <a:latin typeface="Times New Roman"/>
                <a:cs typeface="Times New Roman"/>
              </a:rPr>
              <a:t> </a:t>
            </a:r>
            <a:r>
              <a:rPr sz="2400" spc="-5" dirty="0">
                <a:latin typeface="Times New Roman"/>
                <a:cs typeface="Times New Roman"/>
              </a:rPr>
              <a:t>Bilinen</a:t>
            </a:r>
            <a:r>
              <a:rPr sz="2400" dirty="0">
                <a:latin typeface="Times New Roman"/>
                <a:cs typeface="Times New Roman"/>
              </a:rPr>
              <a:t> bir</a:t>
            </a:r>
            <a:r>
              <a:rPr sz="2400" spc="5" dirty="0">
                <a:latin typeface="Times New Roman"/>
                <a:cs typeface="Times New Roman"/>
              </a:rPr>
              <a:t> </a:t>
            </a:r>
            <a:r>
              <a:rPr sz="2400" spc="-10" dirty="0">
                <a:latin typeface="Times New Roman"/>
                <a:cs typeface="Times New Roman"/>
              </a:rPr>
              <a:t>uyarıcı</a:t>
            </a:r>
            <a:r>
              <a:rPr sz="2400" spc="-5" dirty="0">
                <a:latin typeface="Times New Roman"/>
                <a:cs typeface="Times New Roman"/>
              </a:rPr>
              <a:t> tarafından</a:t>
            </a:r>
            <a:r>
              <a:rPr sz="2400" dirty="0">
                <a:latin typeface="Times New Roman"/>
                <a:cs typeface="Times New Roman"/>
              </a:rPr>
              <a:t> </a:t>
            </a:r>
            <a:r>
              <a:rPr sz="2400" spc="-5" dirty="0">
                <a:latin typeface="Times New Roman"/>
                <a:cs typeface="Times New Roman"/>
              </a:rPr>
              <a:t>oluşturulmayan,</a:t>
            </a:r>
            <a:r>
              <a:rPr sz="2400" dirty="0">
                <a:latin typeface="Times New Roman"/>
                <a:cs typeface="Times New Roman"/>
              </a:rPr>
              <a:t> </a:t>
            </a:r>
            <a:r>
              <a:rPr sz="2400" spc="-10" dirty="0">
                <a:latin typeface="Times New Roman"/>
                <a:cs typeface="Times New Roman"/>
              </a:rPr>
              <a:t>organizma </a:t>
            </a:r>
            <a:r>
              <a:rPr sz="2400" spc="-5" dirty="0">
                <a:latin typeface="Times New Roman"/>
                <a:cs typeface="Times New Roman"/>
              </a:rPr>
              <a:t> tarafından</a:t>
            </a:r>
            <a:r>
              <a:rPr sz="2400" spc="20" dirty="0">
                <a:latin typeface="Times New Roman"/>
                <a:cs typeface="Times New Roman"/>
              </a:rPr>
              <a:t> </a:t>
            </a:r>
            <a:r>
              <a:rPr sz="2400" spc="-5" dirty="0">
                <a:latin typeface="Times New Roman"/>
                <a:cs typeface="Times New Roman"/>
              </a:rPr>
              <a:t>genellikle</a:t>
            </a:r>
            <a:r>
              <a:rPr sz="2400" dirty="0">
                <a:latin typeface="Times New Roman"/>
                <a:cs typeface="Times New Roman"/>
              </a:rPr>
              <a:t> </a:t>
            </a:r>
            <a:r>
              <a:rPr sz="2400" spc="-5" dirty="0">
                <a:latin typeface="Times New Roman"/>
                <a:cs typeface="Times New Roman"/>
              </a:rPr>
              <a:t>kasıtlı</a:t>
            </a:r>
            <a:r>
              <a:rPr sz="2400" spc="-10" dirty="0">
                <a:latin typeface="Times New Roman"/>
                <a:cs typeface="Times New Roman"/>
              </a:rPr>
              <a:t> </a:t>
            </a:r>
            <a:r>
              <a:rPr sz="2400" spc="-5" dirty="0">
                <a:latin typeface="Times New Roman"/>
                <a:cs typeface="Times New Roman"/>
              </a:rPr>
              <a:t>olarak </a:t>
            </a:r>
            <a:r>
              <a:rPr sz="2400" spc="-15" dirty="0">
                <a:latin typeface="Times New Roman"/>
                <a:cs typeface="Times New Roman"/>
              </a:rPr>
              <a:t>ortaya</a:t>
            </a:r>
            <a:r>
              <a:rPr sz="2400" spc="85" dirty="0">
                <a:latin typeface="Times New Roman"/>
                <a:cs typeface="Times New Roman"/>
              </a:rPr>
              <a:t> </a:t>
            </a:r>
            <a:r>
              <a:rPr sz="2400" spc="-5" dirty="0">
                <a:latin typeface="Times New Roman"/>
                <a:cs typeface="Times New Roman"/>
              </a:rPr>
              <a:t>konan</a:t>
            </a:r>
            <a:r>
              <a:rPr sz="2400" dirty="0">
                <a:latin typeface="Times New Roman"/>
                <a:cs typeface="Times New Roman"/>
              </a:rPr>
              <a:t> </a:t>
            </a:r>
            <a:r>
              <a:rPr sz="2400" spc="-5" dirty="0">
                <a:latin typeface="Times New Roman"/>
                <a:cs typeface="Times New Roman"/>
              </a:rPr>
              <a:t>davranışlar</a:t>
            </a:r>
            <a:endParaRPr sz="2400">
              <a:latin typeface="Times New Roman"/>
              <a:cs typeface="Times New Roman"/>
            </a:endParaRPr>
          </a:p>
          <a:p>
            <a:pPr>
              <a:lnSpc>
                <a:spcPct val="100000"/>
              </a:lnSpc>
              <a:spcBef>
                <a:spcPts val="5"/>
              </a:spcBef>
            </a:pPr>
            <a:endParaRPr sz="2500">
              <a:latin typeface="Times New Roman"/>
              <a:cs typeface="Times New Roman"/>
            </a:endParaRPr>
          </a:p>
          <a:p>
            <a:pPr marL="12700" marR="5080" algn="just">
              <a:lnSpc>
                <a:spcPct val="100000"/>
              </a:lnSpc>
              <a:spcBef>
                <a:spcPts val="5"/>
              </a:spcBef>
            </a:pPr>
            <a:r>
              <a:rPr sz="2400" b="1" spc="-5" dirty="0">
                <a:latin typeface="Times New Roman"/>
                <a:cs typeface="Times New Roman"/>
              </a:rPr>
              <a:t>Edim:</a:t>
            </a:r>
            <a:r>
              <a:rPr sz="2400" b="1" dirty="0">
                <a:latin typeface="Times New Roman"/>
                <a:cs typeface="Times New Roman"/>
              </a:rPr>
              <a:t> </a:t>
            </a:r>
            <a:r>
              <a:rPr sz="2400" spc="-10" dirty="0">
                <a:latin typeface="Times New Roman"/>
                <a:cs typeface="Times New Roman"/>
              </a:rPr>
              <a:t>İnsanların</a:t>
            </a:r>
            <a:r>
              <a:rPr sz="2400" spc="-5" dirty="0">
                <a:latin typeface="Times New Roman"/>
                <a:cs typeface="Times New Roman"/>
              </a:rPr>
              <a:t> herhangi</a:t>
            </a:r>
            <a:r>
              <a:rPr sz="2400" dirty="0">
                <a:latin typeface="Times New Roman"/>
                <a:cs typeface="Times New Roman"/>
              </a:rPr>
              <a:t> bir</a:t>
            </a:r>
            <a:r>
              <a:rPr sz="2400" spc="5" dirty="0">
                <a:latin typeface="Times New Roman"/>
                <a:cs typeface="Times New Roman"/>
              </a:rPr>
              <a:t> </a:t>
            </a:r>
            <a:r>
              <a:rPr sz="2400" spc="-5" dirty="0">
                <a:latin typeface="Times New Roman"/>
                <a:cs typeface="Times New Roman"/>
              </a:rPr>
              <a:t>ihtiyaç</a:t>
            </a:r>
            <a:r>
              <a:rPr sz="2400" dirty="0">
                <a:latin typeface="Times New Roman"/>
                <a:cs typeface="Times New Roman"/>
              </a:rPr>
              <a:t> durumunda</a:t>
            </a:r>
            <a:r>
              <a:rPr sz="2400" spc="600" dirty="0">
                <a:latin typeface="Times New Roman"/>
                <a:cs typeface="Times New Roman"/>
              </a:rPr>
              <a:t> </a:t>
            </a:r>
            <a:r>
              <a:rPr sz="2400" spc="-5" dirty="0">
                <a:latin typeface="Times New Roman"/>
                <a:cs typeface="Times New Roman"/>
              </a:rPr>
              <a:t>organizmanın</a:t>
            </a:r>
            <a:r>
              <a:rPr sz="2400" spc="590" dirty="0">
                <a:latin typeface="Times New Roman"/>
                <a:cs typeface="Times New Roman"/>
              </a:rPr>
              <a:t> </a:t>
            </a:r>
            <a:r>
              <a:rPr sz="2400" spc="-5" dirty="0">
                <a:latin typeface="Times New Roman"/>
                <a:cs typeface="Times New Roman"/>
              </a:rPr>
              <a:t>kendiliğinden </a:t>
            </a:r>
            <a:r>
              <a:rPr sz="2400" dirty="0">
                <a:latin typeface="Times New Roman"/>
                <a:cs typeface="Times New Roman"/>
              </a:rPr>
              <a:t> </a:t>
            </a:r>
            <a:r>
              <a:rPr sz="2400" spc="-10" dirty="0">
                <a:latin typeface="Times New Roman"/>
                <a:cs typeface="Times New Roman"/>
              </a:rPr>
              <a:t>ortaya </a:t>
            </a:r>
            <a:r>
              <a:rPr sz="2400" dirty="0">
                <a:latin typeface="Times New Roman"/>
                <a:cs typeface="Times New Roman"/>
              </a:rPr>
              <a:t>koyduğu davranışlar/ </a:t>
            </a:r>
            <a:r>
              <a:rPr sz="2400" spc="-20" dirty="0">
                <a:latin typeface="Times New Roman"/>
                <a:cs typeface="Times New Roman"/>
              </a:rPr>
              <a:t>Tekrarlanma </a:t>
            </a:r>
            <a:r>
              <a:rPr sz="2400" dirty="0">
                <a:latin typeface="Times New Roman"/>
                <a:cs typeface="Times New Roman"/>
              </a:rPr>
              <a:t>olasılığı, </a:t>
            </a:r>
            <a:r>
              <a:rPr sz="2400" spc="-10" dirty="0">
                <a:latin typeface="Times New Roman"/>
                <a:cs typeface="Times New Roman"/>
              </a:rPr>
              <a:t>eylemlerden </a:t>
            </a:r>
            <a:r>
              <a:rPr sz="2400" dirty="0">
                <a:latin typeface="Times New Roman"/>
                <a:cs typeface="Times New Roman"/>
              </a:rPr>
              <a:t>önceki </a:t>
            </a:r>
            <a:r>
              <a:rPr sz="2400" spc="-5" dirty="0">
                <a:latin typeface="Times New Roman"/>
                <a:cs typeface="Times New Roman"/>
              </a:rPr>
              <a:t>olaylardan </a:t>
            </a:r>
            <a:r>
              <a:rPr sz="2400" dirty="0">
                <a:latin typeface="Times New Roman"/>
                <a:cs typeface="Times New Roman"/>
              </a:rPr>
              <a:t> </a:t>
            </a:r>
            <a:r>
              <a:rPr sz="2400" spc="-5" dirty="0">
                <a:latin typeface="Times New Roman"/>
                <a:cs typeface="Times New Roman"/>
              </a:rPr>
              <a:t>çok </a:t>
            </a:r>
            <a:r>
              <a:rPr sz="2400" spc="-10" dirty="0">
                <a:latin typeface="Times New Roman"/>
                <a:cs typeface="Times New Roman"/>
              </a:rPr>
              <a:t>doğurduğu</a:t>
            </a:r>
            <a:r>
              <a:rPr sz="2400" spc="70" dirty="0">
                <a:latin typeface="Times New Roman"/>
                <a:cs typeface="Times New Roman"/>
              </a:rPr>
              <a:t> </a:t>
            </a:r>
            <a:r>
              <a:rPr sz="2400" spc="-5" dirty="0">
                <a:latin typeface="Times New Roman"/>
                <a:cs typeface="Times New Roman"/>
              </a:rPr>
              <a:t>sonuçlardan</a:t>
            </a:r>
            <a:r>
              <a:rPr sz="2400" dirty="0">
                <a:latin typeface="Times New Roman"/>
                <a:cs typeface="Times New Roman"/>
              </a:rPr>
              <a:t> </a:t>
            </a:r>
            <a:r>
              <a:rPr sz="2400" spc="-5" dirty="0">
                <a:latin typeface="Times New Roman"/>
                <a:cs typeface="Times New Roman"/>
              </a:rPr>
              <a:t>etkilenir…</a:t>
            </a:r>
            <a:endParaRPr sz="2400">
              <a:latin typeface="Times New Roman"/>
              <a:cs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8804" y="639267"/>
            <a:ext cx="8921750" cy="574675"/>
          </a:xfrm>
          <a:prstGeom prst="rect">
            <a:avLst/>
          </a:prstGeom>
        </p:spPr>
        <p:txBody>
          <a:bodyPr vert="horz" wrap="square" lIns="0" tIns="12700" rIns="0" bIns="0" rtlCol="0">
            <a:spAutoFit/>
          </a:bodyPr>
          <a:lstStyle/>
          <a:p>
            <a:pPr marL="12700">
              <a:lnSpc>
                <a:spcPct val="100000"/>
              </a:lnSpc>
              <a:spcBef>
                <a:spcPts val="100"/>
              </a:spcBef>
            </a:pPr>
            <a:r>
              <a:rPr dirty="0" err="1"/>
              <a:t>Edimsel</a:t>
            </a:r>
            <a:r>
              <a:rPr dirty="0"/>
              <a:t> </a:t>
            </a:r>
            <a:r>
              <a:rPr spc="-5" dirty="0" err="1" smtClean="0"/>
              <a:t>koşullanma</a:t>
            </a:r>
            <a:endParaRPr dirty="0"/>
          </a:p>
        </p:txBody>
      </p:sp>
      <p:sp>
        <p:nvSpPr>
          <p:cNvPr id="6" name="object 6"/>
          <p:cNvSpPr txBox="1"/>
          <p:nvPr/>
        </p:nvSpPr>
        <p:spPr>
          <a:xfrm>
            <a:off x="992630" y="3548577"/>
            <a:ext cx="6491605" cy="720710"/>
          </a:xfrm>
          <a:prstGeom prst="rect">
            <a:avLst/>
          </a:prstGeom>
        </p:spPr>
        <p:txBody>
          <a:bodyPr vert="horz" wrap="square" lIns="0" tIns="12700" rIns="0" bIns="0" rtlCol="0">
            <a:spAutoFit/>
          </a:bodyPr>
          <a:lstStyle/>
          <a:p>
            <a:pPr marL="241300" indent="-228600">
              <a:lnSpc>
                <a:spcPct val="100000"/>
              </a:lnSpc>
              <a:spcBef>
                <a:spcPts val="5"/>
              </a:spcBef>
              <a:buFont typeface="Arial MT"/>
              <a:buChar char="•"/>
              <a:tabLst>
                <a:tab pos="241300" algn="l"/>
              </a:tabLst>
            </a:pPr>
            <a:r>
              <a:rPr sz="2400" dirty="0" err="1" smtClean="0">
                <a:latin typeface="Times New Roman"/>
                <a:cs typeface="Times New Roman"/>
              </a:rPr>
              <a:t>Edimsel</a:t>
            </a:r>
            <a:r>
              <a:rPr sz="2400" spc="-30" dirty="0" smtClean="0">
                <a:latin typeface="Times New Roman"/>
                <a:cs typeface="Times New Roman"/>
              </a:rPr>
              <a:t> </a:t>
            </a:r>
            <a:r>
              <a:rPr sz="2400" spc="-10" dirty="0">
                <a:latin typeface="Times New Roman"/>
                <a:cs typeface="Times New Roman"/>
              </a:rPr>
              <a:t>koşullanmaya</a:t>
            </a:r>
            <a:r>
              <a:rPr sz="2400" spc="65" dirty="0">
                <a:latin typeface="Times New Roman"/>
                <a:cs typeface="Times New Roman"/>
              </a:rPr>
              <a:t> </a:t>
            </a:r>
            <a:r>
              <a:rPr sz="2400" dirty="0">
                <a:latin typeface="Times New Roman"/>
                <a:cs typeface="Times New Roman"/>
              </a:rPr>
              <a:t>zemin</a:t>
            </a:r>
            <a:r>
              <a:rPr sz="2400" spc="-15" dirty="0">
                <a:latin typeface="Times New Roman"/>
                <a:cs typeface="Times New Roman"/>
              </a:rPr>
              <a:t> </a:t>
            </a:r>
            <a:r>
              <a:rPr sz="2400" spc="-5" dirty="0">
                <a:latin typeface="Times New Roman"/>
                <a:cs typeface="Times New Roman"/>
              </a:rPr>
              <a:t>hazırlama…</a:t>
            </a:r>
            <a:endParaRPr sz="2400" dirty="0">
              <a:latin typeface="Times New Roman"/>
              <a:cs typeface="Times New Roman"/>
            </a:endParaRPr>
          </a:p>
          <a:p>
            <a:pPr marL="697865" lvl="1" indent="-229235">
              <a:lnSpc>
                <a:spcPct val="100000"/>
              </a:lnSpc>
              <a:spcBef>
                <a:spcPts val="10"/>
              </a:spcBef>
              <a:buFont typeface="Arial MT"/>
              <a:buChar char="•"/>
              <a:tabLst>
                <a:tab pos="697865" algn="l"/>
                <a:tab pos="698500" algn="l"/>
              </a:tabLst>
            </a:pPr>
            <a:r>
              <a:rPr sz="2200" b="1" dirty="0">
                <a:latin typeface="Times New Roman"/>
                <a:cs typeface="Times New Roman"/>
              </a:rPr>
              <a:t>Skinner:</a:t>
            </a:r>
            <a:r>
              <a:rPr sz="2200" b="1" spc="130" dirty="0">
                <a:latin typeface="Times New Roman"/>
                <a:cs typeface="Times New Roman"/>
              </a:rPr>
              <a:t> </a:t>
            </a:r>
            <a:r>
              <a:rPr sz="2200" spc="-5" dirty="0">
                <a:latin typeface="Times New Roman"/>
                <a:cs typeface="Times New Roman"/>
              </a:rPr>
              <a:t>‘Bir</a:t>
            </a:r>
            <a:r>
              <a:rPr sz="2200" spc="160" dirty="0">
                <a:latin typeface="Times New Roman"/>
                <a:cs typeface="Times New Roman"/>
              </a:rPr>
              <a:t> </a:t>
            </a:r>
            <a:r>
              <a:rPr sz="2200" spc="-5" dirty="0">
                <a:latin typeface="Times New Roman"/>
                <a:cs typeface="Times New Roman"/>
              </a:rPr>
              <a:t>davranışın</a:t>
            </a:r>
            <a:r>
              <a:rPr sz="2200" spc="130" dirty="0">
                <a:latin typeface="Times New Roman"/>
                <a:cs typeface="Times New Roman"/>
              </a:rPr>
              <a:t> </a:t>
            </a:r>
            <a:r>
              <a:rPr sz="2200" spc="-5" dirty="0">
                <a:latin typeface="Times New Roman"/>
                <a:cs typeface="Times New Roman"/>
              </a:rPr>
              <a:t>sonucunda,</a:t>
            </a:r>
            <a:r>
              <a:rPr sz="2200" spc="155" dirty="0">
                <a:latin typeface="Times New Roman"/>
                <a:cs typeface="Times New Roman"/>
              </a:rPr>
              <a:t> </a:t>
            </a:r>
            <a:r>
              <a:rPr sz="2200" spc="-10" dirty="0">
                <a:latin typeface="Times New Roman"/>
                <a:cs typeface="Times New Roman"/>
              </a:rPr>
              <a:t>kişi</a:t>
            </a:r>
            <a:r>
              <a:rPr sz="2200" spc="140" dirty="0">
                <a:latin typeface="Times New Roman"/>
                <a:cs typeface="Times New Roman"/>
              </a:rPr>
              <a:t> </a:t>
            </a:r>
            <a:r>
              <a:rPr sz="2200" dirty="0">
                <a:latin typeface="Times New Roman"/>
                <a:cs typeface="Times New Roman"/>
              </a:rPr>
              <a:t>için</a:t>
            </a:r>
            <a:r>
              <a:rPr sz="2200" spc="155" dirty="0">
                <a:latin typeface="Times New Roman"/>
                <a:cs typeface="Times New Roman"/>
              </a:rPr>
              <a:t> </a:t>
            </a:r>
            <a:r>
              <a:rPr sz="2200" spc="-10" dirty="0">
                <a:latin typeface="Times New Roman"/>
                <a:cs typeface="Times New Roman"/>
              </a:rPr>
              <a:t>hoşa</a:t>
            </a:r>
            <a:endParaRPr sz="2200" dirty="0">
              <a:latin typeface="Times New Roman"/>
              <a:cs typeface="Times New Roman"/>
            </a:endParaRPr>
          </a:p>
        </p:txBody>
      </p:sp>
      <p:sp>
        <p:nvSpPr>
          <p:cNvPr id="7" name="object 7"/>
          <p:cNvSpPr txBox="1"/>
          <p:nvPr/>
        </p:nvSpPr>
        <p:spPr>
          <a:xfrm>
            <a:off x="1602994" y="4518786"/>
            <a:ext cx="4622165" cy="361950"/>
          </a:xfrm>
          <a:prstGeom prst="rect">
            <a:avLst/>
          </a:prstGeom>
        </p:spPr>
        <p:txBody>
          <a:bodyPr vert="horz" wrap="square" lIns="0" tIns="13335" rIns="0" bIns="0" rtlCol="0">
            <a:spAutoFit/>
          </a:bodyPr>
          <a:lstStyle/>
          <a:p>
            <a:pPr marL="12700">
              <a:lnSpc>
                <a:spcPct val="100000"/>
              </a:lnSpc>
              <a:spcBef>
                <a:spcPts val="105"/>
              </a:spcBef>
              <a:tabLst>
                <a:tab pos="1555115" algn="l"/>
                <a:tab pos="2664460" algn="l"/>
                <a:tab pos="3442335" algn="l"/>
              </a:tabLst>
            </a:pPr>
            <a:r>
              <a:rPr sz="2200" spc="5" dirty="0">
                <a:latin typeface="Times New Roman"/>
                <a:cs typeface="Times New Roman"/>
              </a:rPr>
              <a:t>t</a:t>
            </a:r>
            <a:r>
              <a:rPr sz="2200" dirty="0">
                <a:latin typeface="Times New Roman"/>
                <a:cs typeface="Times New Roman"/>
              </a:rPr>
              <a:t>e</a:t>
            </a:r>
            <a:r>
              <a:rPr sz="2200" spc="-20" dirty="0">
                <a:latin typeface="Times New Roman"/>
                <a:cs typeface="Times New Roman"/>
              </a:rPr>
              <a:t>k</a:t>
            </a:r>
            <a:r>
              <a:rPr sz="2200" spc="5" dirty="0">
                <a:latin typeface="Times New Roman"/>
                <a:cs typeface="Times New Roman"/>
              </a:rPr>
              <a:t>r</a:t>
            </a:r>
            <a:r>
              <a:rPr sz="2200" dirty="0">
                <a:latin typeface="Times New Roman"/>
                <a:cs typeface="Times New Roman"/>
              </a:rPr>
              <a:t>a</a:t>
            </a:r>
            <a:r>
              <a:rPr sz="2200" spc="10" dirty="0">
                <a:latin typeface="Times New Roman"/>
                <a:cs typeface="Times New Roman"/>
              </a:rPr>
              <a:t>r</a:t>
            </a:r>
            <a:r>
              <a:rPr sz="2200" spc="-15" dirty="0">
                <a:latin typeface="Times New Roman"/>
                <a:cs typeface="Times New Roman"/>
              </a:rPr>
              <a:t>l</a:t>
            </a:r>
            <a:r>
              <a:rPr sz="2200" dirty="0">
                <a:latin typeface="Times New Roman"/>
                <a:cs typeface="Times New Roman"/>
              </a:rPr>
              <a:t>an</a:t>
            </a:r>
            <a:r>
              <a:rPr sz="2200" spc="-30" dirty="0">
                <a:latin typeface="Times New Roman"/>
                <a:cs typeface="Times New Roman"/>
              </a:rPr>
              <a:t>m</a:t>
            </a:r>
            <a:r>
              <a:rPr sz="2200" dirty="0">
                <a:latin typeface="Times New Roman"/>
                <a:cs typeface="Times New Roman"/>
              </a:rPr>
              <a:t>a	o</a:t>
            </a:r>
            <a:r>
              <a:rPr sz="2200" spc="5" dirty="0">
                <a:latin typeface="Times New Roman"/>
                <a:cs typeface="Times New Roman"/>
              </a:rPr>
              <a:t>l</a:t>
            </a:r>
            <a:r>
              <a:rPr sz="2200" spc="-20" dirty="0">
                <a:latin typeface="Times New Roman"/>
                <a:cs typeface="Times New Roman"/>
              </a:rPr>
              <a:t>a</a:t>
            </a:r>
            <a:r>
              <a:rPr sz="2200" spc="-5" dirty="0">
                <a:latin typeface="Times New Roman"/>
                <a:cs typeface="Times New Roman"/>
              </a:rPr>
              <a:t>s</a:t>
            </a:r>
            <a:r>
              <a:rPr sz="2200" spc="-10" dirty="0">
                <a:latin typeface="Times New Roman"/>
                <a:cs typeface="Times New Roman"/>
              </a:rPr>
              <a:t>ı</a:t>
            </a:r>
            <a:r>
              <a:rPr sz="2200" spc="5" dirty="0">
                <a:latin typeface="Times New Roman"/>
                <a:cs typeface="Times New Roman"/>
              </a:rPr>
              <a:t>lı</a:t>
            </a:r>
            <a:r>
              <a:rPr sz="2200" spc="-25" dirty="0">
                <a:latin typeface="Times New Roman"/>
                <a:cs typeface="Times New Roman"/>
              </a:rPr>
              <a:t>ğ</a:t>
            </a:r>
            <a:r>
              <a:rPr sz="2200" dirty="0">
                <a:latin typeface="Times New Roman"/>
                <a:cs typeface="Times New Roman"/>
              </a:rPr>
              <a:t>ı	a</a:t>
            </a:r>
            <a:r>
              <a:rPr sz="2200" spc="-10" dirty="0">
                <a:latin typeface="Times New Roman"/>
                <a:cs typeface="Times New Roman"/>
              </a:rPr>
              <a:t>r</a:t>
            </a:r>
            <a:r>
              <a:rPr sz="2200" spc="10" dirty="0">
                <a:latin typeface="Times New Roman"/>
                <a:cs typeface="Times New Roman"/>
              </a:rPr>
              <a:t>t</a:t>
            </a:r>
            <a:r>
              <a:rPr sz="2200" spc="-20" dirty="0">
                <a:latin typeface="Times New Roman"/>
                <a:cs typeface="Times New Roman"/>
              </a:rPr>
              <a:t>a</a:t>
            </a:r>
            <a:r>
              <a:rPr sz="2200" spc="-85" dirty="0">
                <a:latin typeface="Times New Roman"/>
                <a:cs typeface="Times New Roman"/>
              </a:rPr>
              <a:t>r</a:t>
            </a:r>
            <a:r>
              <a:rPr sz="2200" dirty="0">
                <a:latin typeface="Times New Roman"/>
                <a:cs typeface="Times New Roman"/>
              </a:rPr>
              <a:t>,	da</a:t>
            </a:r>
            <a:r>
              <a:rPr sz="2200" spc="-20" dirty="0">
                <a:latin typeface="Times New Roman"/>
                <a:cs typeface="Times New Roman"/>
              </a:rPr>
              <a:t>v</a:t>
            </a:r>
            <a:r>
              <a:rPr sz="2200" spc="5" dirty="0">
                <a:latin typeface="Times New Roman"/>
                <a:cs typeface="Times New Roman"/>
              </a:rPr>
              <a:t>r</a:t>
            </a:r>
            <a:r>
              <a:rPr sz="2200" dirty="0">
                <a:latin typeface="Times New Roman"/>
                <a:cs typeface="Times New Roman"/>
              </a:rPr>
              <a:t>an</a:t>
            </a:r>
            <a:r>
              <a:rPr sz="2200" spc="-15" dirty="0">
                <a:latin typeface="Times New Roman"/>
                <a:cs typeface="Times New Roman"/>
              </a:rPr>
              <a:t>ı</a:t>
            </a:r>
            <a:r>
              <a:rPr sz="2200" spc="-5" dirty="0">
                <a:latin typeface="Times New Roman"/>
                <a:cs typeface="Times New Roman"/>
              </a:rPr>
              <a:t>ş</a:t>
            </a:r>
            <a:r>
              <a:rPr sz="2200" spc="10" dirty="0">
                <a:latin typeface="Times New Roman"/>
                <a:cs typeface="Times New Roman"/>
              </a:rPr>
              <a:t>ı</a:t>
            </a:r>
            <a:r>
              <a:rPr sz="2200" dirty="0">
                <a:latin typeface="Times New Roman"/>
                <a:cs typeface="Times New Roman"/>
              </a:rPr>
              <a:t>n</a:t>
            </a:r>
          </a:p>
        </p:txBody>
      </p:sp>
      <p:sp>
        <p:nvSpPr>
          <p:cNvPr id="8" name="object 8"/>
          <p:cNvSpPr txBox="1"/>
          <p:nvPr/>
        </p:nvSpPr>
        <p:spPr>
          <a:xfrm>
            <a:off x="1602994" y="4182821"/>
            <a:ext cx="5805805" cy="697865"/>
          </a:xfrm>
          <a:prstGeom prst="rect">
            <a:avLst/>
          </a:prstGeom>
        </p:spPr>
        <p:txBody>
          <a:bodyPr vert="horz" wrap="square" lIns="0" tIns="13970" rIns="0" bIns="0" rtlCol="0">
            <a:spAutoFit/>
          </a:bodyPr>
          <a:lstStyle/>
          <a:p>
            <a:pPr marR="5080" algn="r">
              <a:lnSpc>
                <a:spcPct val="100000"/>
              </a:lnSpc>
              <a:spcBef>
                <a:spcPts val="110"/>
              </a:spcBef>
              <a:tabLst>
                <a:tab pos="816610" algn="l"/>
                <a:tab pos="1322705" algn="l"/>
                <a:tab pos="2170430" algn="l"/>
                <a:tab pos="3060700" algn="l"/>
                <a:tab pos="4283075" algn="l"/>
                <a:tab pos="4615815" algn="l"/>
              </a:tabLst>
            </a:pPr>
            <a:r>
              <a:rPr sz="2200" dirty="0">
                <a:latin typeface="Times New Roman"/>
                <a:cs typeface="Times New Roman"/>
              </a:rPr>
              <a:t>giden	</a:t>
            </a:r>
            <a:r>
              <a:rPr sz="2200" spc="5" dirty="0">
                <a:latin typeface="Times New Roman"/>
                <a:cs typeface="Times New Roman"/>
              </a:rPr>
              <a:t>bir	</a:t>
            </a:r>
            <a:r>
              <a:rPr sz="2200" dirty="0">
                <a:latin typeface="Times New Roman"/>
                <a:cs typeface="Times New Roman"/>
              </a:rPr>
              <a:t>sonuç	</a:t>
            </a:r>
            <a:r>
              <a:rPr sz="2200" spc="-5" dirty="0">
                <a:latin typeface="Times New Roman"/>
                <a:cs typeface="Times New Roman"/>
              </a:rPr>
              <a:t>ortaya	çıkıyorsa	</a:t>
            </a:r>
            <a:r>
              <a:rPr sz="2200" spc="5" dirty="0">
                <a:latin typeface="Times New Roman"/>
                <a:cs typeface="Times New Roman"/>
              </a:rPr>
              <a:t>o	</a:t>
            </a:r>
            <a:r>
              <a:rPr sz="2200" spc="-5" dirty="0">
                <a:latin typeface="Times New Roman"/>
                <a:cs typeface="Times New Roman"/>
              </a:rPr>
              <a:t>davranışın</a:t>
            </a:r>
            <a:endParaRPr sz="2200" dirty="0">
              <a:latin typeface="Times New Roman"/>
              <a:cs typeface="Times New Roman"/>
            </a:endParaRPr>
          </a:p>
          <a:p>
            <a:pPr marR="5080" algn="r">
              <a:lnSpc>
                <a:spcPct val="100000"/>
              </a:lnSpc>
            </a:pPr>
            <a:r>
              <a:rPr sz="2200" spc="-5" dirty="0">
                <a:latin typeface="Times New Roman"/>
                <a:cs typeface="Times New Roman"/>
              </a:rPr>
              <a:t>ardından</a:t>
            </a:r>
            <a:endParaRPr sz="2200" dirty="0">
              <a:latin typeface="Times New Roman"/>
              <a:cs typeface="Times New Roman"/>
            </a:endParaRPr>
          </a:p>
        </p:txBody>
      </p:sp>
      <p:sp>
        <p:nvSpPr>
          <p:cNvPr id="9" name="object 9"/>
          <p:cNvSpPr txBox="1"/>
          <p:nvPr/>
        </p:nvSpPr>
        <p:spPr>
          <a:xfrm>
            <a:off x="917244" y="4853762"/>
            <a:ext cx="6490970" cy="1428750"/>
          </a:xfrm>
          <a:prstGeom prst="rect">
            <a:avLst/>
          </a:prstGeom>
        </p:spPr>
        <p:txBody>
          <a:bodyPr vert="horz" wrap="square" lIns="0" tIns="13970" rIns="0" bIns="0" rtlCol="0">
            <a:spAutoFit/>
          </a:bodyPr>
          <a:lstStyle/>
          <a:p>
            <a:pPr marL="697865">
              <a:lnSpc>
                <a:spcPct val="100000"/>
              </a:lnSpc>
              <a:spcBef>
                <a:spcPts val="110"/>
              </a:spcBef>
            </a:pPr>
            <a:r>
              <a:rPr sz="2200" dirty="0">
                <a:latin typeface="Times New Roman"/>
                <a:cs typeface="Times New Roman"/>
              </a:rPr>
              <a:t>ortaya</a:t>
            </a:r>
            <a:r>
              <a:rPr sz="2200" spc="135" dirty="0">
                <a:latin typeface="Times New Roman"/>
                <a:cs typeface="Times New Roman"/>
              </a:rPr>
              <a:t> </a:t>
            </a:r>
            <a:r>
              <a:rPr sz="2200" dirty="0">
                <a:latin typeface="Times New Roman"/>
                <a:cs typeface="Times New Roman"/>
              </a:rPr>
              <a:t>çıkan</a:t>
            </a:r>
            <a:r>
              <a:rPr sz="2200" spc="130" dirty="0">
                <a:latin typeface="Times New Roman"/>
                <a:cs typeface="Times New Roman"/>
              </a:rPr>
              <a:t> </a:t>
            </a:r>
            <a:r>
              <a:rPr sz="2200" spc="-5" dirty="0">
                <a:latin typeface="Times New Roman"/>
                <a:cs typeface="Times New Roman"/>
              </a:rPr>
              <a:t>sonuç</a:t>
            </a:r>
            <a:r>
              <a:rPr sz="2200" spc="125" dirty="0">
                <a:latin typeface="Times New Roman"/>
                <a:cs typeface="Times New Roman"/>
              </a:rPr>
              <a:t> </a:t>
            </a:r>
            <a:r>
              <a:rPr sz="2200" spc="-5" dirty="0">
                <a:latin typeface="Times New Roman"/>
                <a:cs typeface="Times New Roman"/>
              </a:rPr>
              <a:t>nahoş</a:t>
            </a:r>
            <a:r>
              <a:rPr sz="2200" spc="135" dirty="0">
                <a:latin typeface="Times New Roman"/>
                <a:cs typeface="Times New Roman"/>
              </a:rPr>
              <a:t> </a:t>
            </a:r>
            <a:r>
              <a:rPr sz="2200" spc="-5" dirty="0">
                <a:latin typeface="Times New Roman"/>
                <a:cs typeface="Times New Roman"/>
              </a:rPr>
              <a:t>olduğunda</a:t>
            </a:r>
            <a:r>
              <a:rPr sz="2200" spc="125" dirty="0">
                <a:latin typeface="Times New Roman"/>
                <a:cs typeface="Times New Roman"/>
              </a:rPr>
              <a:t> </a:t>
            </a:r>
            <a:r>
              <a:rPr sz="2200" spc="-5" dirty="0">
                <a:latin typeface="Times New Roman"/>
                <a:cs typeface="Times New Roman"/>
              </a:rPr>
              <a:t>ise</a:t>
            </a:r>
            <a:r>
              <a:rPr sz="2200" spc="135" dirty="0">
                <a:latin typeface="Times New Roman"/>
                <a:cs typeface="Times New Roman"/>
              </a:rPr>
              <a:t> </a:t>
            </a:r>
            <a:r>
              <a:rPr sz="2200" spc="-5" dirty="0">
                <a:latin typeface="Times New Roman"/>
                <a:cs typeface="Times New Roman"/>
              </a:rPr>
              <a:t>davranışın</a:t>
            </a:r>
            <a:endParaRPr sz="2200">
              <a:latin typeface="Times New Roman"/>
              <a:cs typeface="Times New Roman"/>
            </a:endParaRPr>
          </a:p>
          <a:p>
            <a:pPr marL="697865">
              <a:lnSpc>
                <a:spcPct val="100000"/>
              </a:lnSpc>
            </a:pPr>
            <a:r>
              <a:rPr sz="2200" dirty="0">
                <a:latin typeface="Times New Roman"/>
                <a:cs typeface="Times New Roman"/>
              </a:rPr>
              <a:t>tekrar</a:t>
            </a:r>
            <a:r>
              <a:rPr sz="2200" spc="-15" dirty="0">
                <a:latin typeface="Times New Roman"/>
                <a:cs typeface="Times New Roman"/>
              </a:rPr>
              <a:t> </a:t>
            </a:r>
            <a:r>
              <a:rPr sz="2200" spc="-5" dirty="0">
                <a:latin typeface="Times New Roman"/>
                <a:cs typeface="Times New Roman"/>
              </a:rPr>
              <a:t>etme</a:t>
            </a:r>
            <a:r>
              <a:rPr sz="2200" dirty="0">
                <a:latin typeface="Times New Roman"/>
                <a:cs typeface="Times New Roman"/>
              </a:rPr>
              <a:t> olasılığı</a:t>
            </a:r>
            <a:r>
              <a:rPr sz="2200" spc="-65" dirty="0">
                <a:latin typeface="Times New Roman"/>
                <a:cs typeface="Times New Roman"/>
              </a:rPr>
              <a:t> </a:t>
            </a:r>
            <a:r>
              <a:rPr sz="2200" spc="-15" dirty="0">
                <a:latin typeface="Times New Roman"/>
                <a:cs typeface="Times New Roman"/>
              </a:rPr>
              <a:t>azalır.’</a:t>
            </a:r>
            <a:endParaRPr sz="2200">
              <a:latin typeface="Times New Roman"/>
              <a:cs typeface="Times New Roman"/>
            </a:endParaRPr>
          </a:p>
          <a:p>
            <a:pPr>
              <a:lnSpc>
                <a:spcPct val="100000"/>
              </a:lnSpc>
            </a:pPr>
            <a:endParaRPr sz="2500">
              <a:latin typeface="Times New Roman"/>
              <a:cs typeface="Times New Roman"/>
            </a:endParaRPr>
          </a:p>
          <a:p>
            <a:pPr marL="241300" indent="-228600">
              <a:lnSpc>
                <a:spcPct val="100000"/>
              </a:lnSpc>
              <a:buFont typeface="Arial MT"/>
              <a:buChar char="•"/>
              <a:tabLst>
                <a:tab pos="241300" algn="l"/>
              </a:tabLst>
            </a:pPr>
            <a:r>
              <a:rPr sz="2400" b="1" i="1" dirty="0">
                <a:latin typeface="Times New Roman"/>
                <a:cs typeface="Times New Roman"/>
              </a:rPr>
              <a:t>Etki</a:t>
            </a:r>
            <a:r>
              <a:rPr sz="2400" b="1" i="1" spc="-30" dirty="0">
                <a:latin typeface="Times New Roman"/>
                <a:cs typeface="Times New Roman"/>
              </a:rPr>
              <a:t> </a:t>
            </a:r>
            <a:r>
              <a:rPr sz="2400" b="1" i="1" dirty="0">
                <a:latin typeface="Times New Roman"/>
                <a:cs typeface="Times New Roman"/>
              </a:rPr>
              <a:t>kanunu:</a:t>
            </a:r>
            <a:r>
              <a:rPr sz="2400" b="1" i="1" spc="-45" dirty="0">
                <a:latin typeface="Times New Roman"/>
                <a:cs typeface="Times New Roman"/>
              </a:rPr>
              <a:t> </a:t>
            </a:r>
            <a:r>
              <a:rPr sz="2400" i="1" spc="-5" dirty="0">
                <a:latin typeface="Times New Roman"/>
                <a:cs typeface="Times New Roman"/>
              </a:rPr>
              <a:t>Bir</a:t>
            </a:r>
            <a:r>
              <a:rPr sz="2400" i="1" spc="-10" dirty="0">
                <a:latin typeface="Times New Roman"/>
                <a:cs typeface="Times New Roman"/>
              </a:rPr>
              <a:t> </a:t>
            </a:r>
            <a:r>
              <a:rPr sz="2400" i="1" spc="-5" dirty="0">
                <a:latin typeface="Times New Roman"/>
                <a:cs typeface="Times New Roman"/>
              </a:rPr>
              <a:t>örnek…</a:t>
            </a:r>
            <a:endParaRPr sz="2400">
              <a:latin typeface="Times New Roman"/>
              <a:cs typeface="Times New Roman"/>
            </a:endParaRPr>
          </a:p>
        </p:txBody>
      </p:sp>
      <p:pic>
        <p:nvPicPr>
          <p:cNvPr id="10" name="object 10"/>
          <p:cNvPicPr/>
          <p:nvPr/>
        </p:nvPicPr>
        <p:blipFill>
          <a:blip r:embed="rId2" cstate="print"/>
          <a:stretch>
            <a:fillRect/>
          </a:stretch>
        </p:blipFill>
        <p:spPr>
          <a:xfrm>
            <a:off x="7772400" y="3905233"/>
            <a:ext cx="4158741" cy="239102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7961" y="648411"/>
            <a:ext cx="9284970" cy="574675"/>
          </a:xfrm>
          <a:prstGeom prst="rect">
            <a:avLst/>
          </a:prstGeom>
        </p:spPr>
        <p:txBody>
          <a:bodyPr vert="horz" wrap="square" lIns="0" tIns="12700" rIns="0" bIns="0" rtlCol="0">
            <a:spAutoFit/>
          </a:bodyPr>
          <a:lstStyle/>
          <a:p>
            <a:pPr marL="12700">
              <a:lnSpc>
                <a:spcPct val="100000"/>
              </a:lnSpc>
              <a:spcBef>
                <a:spcPts val="100"/>
              </a:spcBef>
            </a:pPr>
            <a:r>
              <a:rPr dirty="0"/>
              <a:t>Edimsel</a:t>
            </a:r>
            <a:r>
              <a:rPr spc="-10" dirty="0"/>
              <a:t> </a:t>
            </a:r>
            <a:r>
              <a:rPr dirty="0"/>
              <a:t>(operant)</a:t>
            </a:r>
            <a:r>
              <a:rPr spc="-25" dirty="0"/>
              <a:t> </a:t>
            </a:r>
            <a:r>
              <a:rPr spc="-5" dirty="0"/>
              <a:t>koşullanma</a:t>
            </a:r>
            <a:r>
              <a:rPr dirty="0"/>
              <a:t> ve</a:t>
            </a:r>
            <a:r>
              <a:rPr spc="-35" dirty="0"/>
              <a:t> </a:t>
            </a:r>
            <a:r>
              <a:rPr spc="-5" dirty="0"/>
              <a:t>Skinner</a:t>
            </a:r>
            <a:r>
              <a:rPr spc="25" dirty="0"/>
              <a:t> </a:t>
            </a:r>
            <a:r>
              <a:rPr spc="-5" dirty="0"/>
              <a:t>kutusu</a:t>
            </a:r>
          </a:p>
        </p:txBody>
      </p:sp>
      <p:sp>
        <p:nvSpPr>
          <p:cNvPr id="3" name="object 3"/>
          <p:cNvSpPr txBox="1"/>
          <p:nvPr/>
        </p:nvSpPr>
        <p:spPr>
          <a:xfrm>
            <a:off x="643534" y="1660652"/>
            <a:ext cx="6917055" cy="4081145"/>
          </a:xfrm>
          <a:prstGeom prst="rect">
            <a:avLst/>
          </a:prstGeom>
        </p:spPr>
        <p:txBody>
          <a:bodyPr vert="horz" wrap="square" lIns="0" tIns="12700" rIns="0" bIns="0" rtlCol="0">
            <a:spAutoFit/>
          </a:bodyPr>
          <a:lstStyle/>
          <a:p>
            <a:pPr marL="241300" marR="7620" indent="-229235" algn="just">
              <a:lnSpc>
                <a:spcPct val="100000"/>
              </a:lnSpc>
              <a:spcBef>
                <a:spcPts val="100"/>
              </a:spcBef>
              <a:buFont typeface="Arial MT"/>
              <a:buChar char="•"/>
              <a:tabLst>
                <a:tab pos="241935" algn="l"/>
              </a:tabLst>
            </a:pPr>
            <a:r>
              <a:rPr sz="2400" spc="-5" dirty="0">
                <a:latin typeface="Times New Roman"/>
                <a:cs typeface="Times New Roman"/>
              </a:rPr>
              <a:t>Fareler </a:t>
            </a:r>
            <a:r>
              <a:rPr sz="2400" dirty="0">
                <a:latin typeface="Times New Roman"/>
                <a:cs typeface="Times New Roman"/>
              </a:rPr>
              <a:t>ve </a:t>
            </a:r>
            <a:r>
              <a:rPr sz="2400" spc="-5" dirty="0">
                <a:latin typeface="Times New Roman"/>
                <a:cs typeface="Times New Roman"/>
              </a:rPr>
              <a:t>güvercinler </a:t>
            </a:r>
            <a:r>
              <a:rPr sz="2400" dirty="0">
                <a:latin typeface="Times New Roman"/>
                <a:cs typeface="Times New Roman"/>
              </a:rPr>
              <a:t>üzerinde </a:t>
            </a:r>
            <a:r>
              <a:rPr sz="2400" spc="-10" dirty="0">
                <a:latin typeface="Times New Roman"/>
                <a:cs typeface="Times New Roman"/>
              </a:rPr>
              <a:t>gerçekleşen </a:t>
            </a:r>
            <a:r>
              <a:rPr sz="2400" spc="-5" dirty="0">
                <a:latin typeface="Times New Roman"/>
                <a:cs typeface="Times New Roman"/>
              </a:rPr>
              <a:t>edimsel </a:t>
            </a:r>
            <a:r>
              <a:rPr sz="2400" dirty="0">
                <a:latin typeface="Times New Roman"/>
                <a:cs typeface="Times New Roman"/>
              </a:rPr>
              <a:t> koşullanma</a:t>
            </a:r>
            <a:r>
              <a:rPr sz="2400" spc="5" dirty="0">
                <a:latin typeface="Times New Roman"/>
                <a:cs typeface="Times New Roman"/>
              </a:rPr>
              <a:t> </a:t>
            </a:r>
            <a:r>
              <a:rPr sz="2400" spc="-5" dirty="0">
                <a:latin typeface="Times New Roman"/>
                <a:cs typeface="Times New Roman"/>
              </a:rPr>
              <a:t>araştırmaları</a:t>
            </a:r>
            <a:r>
              <a:rPr sz="2400" dirty="0">
                <a:latin typeface="Times New Roman"/>
                <a:cs typeface="Times New Roman"/>
              </a:rPr>
              <a:t> ve</a:t>
            </a:r>
            <a:r>
              <a:rPr sz="2400" spc="5" dirty="0">
                <a:latin typeface="Times New Roman"/>
                <a:cs typeface="Times New Roman"/>
              </a:rPr>
              <a:t> </a:t>
            </a:r>
            <a:r>
              <a:rPr sz="2400" dirty="0">
                <a:latin typeface="Times New Roman"/>
                <a:cs typeface="Times New Roman"/>
              </a:rPr>
              <a:t>insan</a:t>
            </a:r>
            <a:r>
              <a:rPr sz="2400" spc="5" dirty="0">
                <a:latin typeface="Times New Roman"/>
                <a:cs typeface="Times New Roman"/>
              </a:rPr>
              <a:t> </a:t>
            </a:r>
            <a:r>
              <a:rPr sz="2400" spc="-5" dirty="0">
                <a:latin typeface="Times New Roman"/>
                <a:cs typeface="Times New Roman"/>
              </a:rPr>
              <a:t>davranışlarına/ </a:t>
            </a:r>
            <a:r>
              <a:rPr sz="2400" spc="-585" dirty="0">
                <a:latin typeface="Times New Roman"/>
                <a:cs typeface="Times New Roman"/>
              </a:rPr>
              <a:t> </a:t>
            </a:r>
            <a:r>
              <a:rPr sz="2400" spc="-5" dirty="0">
                <a:latin typeface="Times New Roman"/>
                <a:cs typeface="Times New Roman"/>
              </a:rPr>
              <a:t>gündelik</a:t>
            </a:r>
            <a:r>
              <a:rPr sz="2400" dirty="0">
                <a:latin typeface="Times New Roman"/>
                <a:cs typeface="Times New Roman"/>
              </a:rPr>
              <a:t> </a:t>
            </a:r>
            <a:r>
              <a:rPr sz="2400" spc="-20" dirty="0">
                <a:latin typeface="Times New Roman"/>
                <a:cs typeface="Times New Roman"/>
              </a:rPr>
              <a:t>yaşama</a:t>
            </a:r>
            <a:r>
              <a:rPr sz="2400" spc="90" dirty="0">
                <a:latin typeface="Times New Roman"/>
                <a:cs typeface="Times New Roman"/>
              </a:rPr>
              <a:t> </a:t>
            </a:r>
            <a:r>
              <a:rPr sz="2400" spc="-5" dirty="0">
                <a:latin typeface="Times New Roman"/>
                <a:cs typeface="Times New Roman"/>
              </a:rPr>
              <a:t>genellemeler…</a:t>
            </a:r>
            <a:endParaRPr sz="2400" dirty="0">
              <a:latin typeface="Times New Roman"/>
              <a:cs typeface="Times New Roman"/>
            </a:endParaRPr>
          </a:p>
          <a:p>
            <a:pPr>
              <a:lnSpc>
                <a:spcPct val="100000"/>
              </a:lnSpc>
              <a:buFont typeface="Arial MT"/>
              <a:buChar char="•"/>
            </a:pPr>
            <a:endParaRPr sz="2500" dirty="0">
              <a:latin typeface="Times New Roman"/>
              <a:cs typeface="Times New Roman"/>
            </a:endParaRPr>
          </a:p>
          <a:p>
            <a:pPr marL="12700">
              <a:lnSpc>
                <a:spcPct val="100000"/>
              </a:lnSpc>
            </a:pPr>
            <a:r>
              <a:rPr sz="2600" b="1" i="1" spc="-5" dirty="0">
                <a:solidFill>
                  <a:srgbClr val="4471C4"/>
                </a:solidFill>
                <a:latin typeface="Times New Roman"/>
                <a:cs typeface="Times New Roman"/>
              </a:rPr>
              <a:t>Skinner</a:t>
            </a:r>
            <a:r>
              <a:rPr sz="2600" b="1" i="1" spc="25" dirty="0">
                <a:solidFill>
                  <a:srgbClr val="4471C4"/>
                </a:solidFill>
                <a:latin typeface="Times New Roman"/>
                <a:cs typeface="Times New Roman"/>
              </a:rPr>
              <a:t> </a:t>
            </a:r>
            <a:r>
              <a:rPr sz="2600" b="1" i="1" spc="-5" dirty="0">
                <a:solidFill>
                  <a:srgbClr val="4471C4"/>
                </a:solidFill>
                <a:latin typeface="Times New Roman"/>
                <a:cs typeface="Times New Roman"/>
              </a:rPr>
              <a:t>kutuları</a:t>
            </a:r>
            <a:r>
              <a:rPr sz="2600" b="1" i="1" spc="25" dirty="0">
                <a:solidFill>
                  <a:srgbClr val="4471C4"/>
                </a:solidFill>
                <a:latin typeface="Times New Roman"/>
                <a:cs typeface="Times New Roman"/>
              </a:rPr>
              <a:t> </a:t>
            </a:r>
            <a:r>
              <a:rPr sz="2600" b="1" i="1" dirty="0">
                <a:solidFill>
                  <a:srgbClr val="4471C4"/>
                </a:solidFill>
                <a:latin typeface="Times New Roman"/>
                <a:cs typeface="Times New Roman"/>
              </a:rPr>
              <a:t>(edimsel</a:t>
            </a:r>
            <a:r>
              <a:rPr sz="2600" b="1" i="1" spc="-35" dirty="0">
                <a:solidFill>
                  <a:srgbClr val="4471C4"/>
                </a:solidFill>
                <a:latin typeface="Times New Roman"/>
                <a:cs typeface="Times New Roman"/>
              </a:rPr>
              <a:t> </a:t>
            </a:r>
            <a:r>
              <a:rPr sz="2600" b="1" i="1" spc="-5" dirty="0">
                <a:solidFill>
                  <a:srgbClr val="4471C4"/>
                </a:solidFill>
                <a:latin typeface="Times New Roman"/>
                <a:cs typeface="Times New Roman"/>
              </a:rPr>
              <a:t>kutu)…</a:t>
            </a:r>
            <a:endParaRPr sz="2600" dirty="0">
              <a:latin typeface="Times New Roman"/>
              <a:cs typeface="Times New Roman"/>
            </a:endParaRPr>
          </a:p>
          <a:p>
            <a:pPr>
              <a:lnSpc>
                <a:spcPct val="100000"/>
              </a:lnSpc>
              <a:spcBef>
                <a:spcPts val="15"/>
              </a:spcBef>
            </a:pPr>
            <a:endParaRPr sz="2500" dirty="0">
              <a:latin typeface="Times New Roman"/>
              <a:cs typeface="Times New Roman"/>
            </a:endParaRPr>
          </a:p>
          <a:p>
            <a:pPr marL="698500" lvl="1" indent="-229235" algn="just">
              <a:lnSpc>
                <a:spcPct val="100000"/>
              </a:lnSpc>
              <a:buFont typeface="Arial MT"/>
              <a:buChar char="•"/>
              <a:tabLst>
                <a:tab pos="699135" algn="l"/>
              </a:tabLst>
            </a:pPr>
            <a:r>
              <a:rPr sz="2400" spc="-10" dirty="0">
                <a:latin typeface="Times New Roman"/>
                <a:cs typeface="Times New Roman"/>
              </a:rPr>
              <a:t>Zemini</a:t>
            </a:r>
            <a:r>
              <a:rPr sz="2400" spc="-25" dirty="0">
                <a:latin typeface="Times New Roman"/>
                <a:cs typeface="Times New Roman"/>
              </a:rPr>
              <a:t> </a:t>
            </a:r>
            <a:r>
              <a:rPr sz="2400" spc="-5" dirty="0">
                <a:latin typeface="Times New Roman"/>
                <a:cs typeface="Times New Roman"/>
              </a:rPr>
              <a:t>ızgara</a:t>
            </a:r>
            <a:endParaRPr sz="2400" dirty="0">
              <a:latin typeface="Times New Roman"/>
              <a:cs typeface="Times New Roman"/>
            </a:endParaRPr>
          </a:p>
          <a:p>
            <a:pPr marL="698500" marR="5080" lvl="1" indent="-229235" algn="just">
              <a:lnSpc>
                <a:spcPct val="100000"/>
              </a:lnSpc>
              <a:spcBef>
                <a:spcPts val="5"/>
              </a:spcBef>
              <a:buFont typeface="Arial MT"/>
              <a:buChar char="•"/>
              <a:tabLst>
                <a:tab pos="699135" algn="l"/>
              </a:tabLst>
            </a:pPr>
            <a:r>
              <a:rPr sz="2400" spc="-90" dirty="0">
                <a:latin typeface="Times New Roman"/>
                <a:cs typeface="Times New Roman"/>
              </a:rPr>
              <a:t>Yan </a:t>
            </a:r>
            <a:r>
              <a:rPr sz="2400" spc="-5" dirty="0">
                <a:latin typeface="Times New Roman"/>
                <a:cs typeface="Times New Roman"/>
              </a:rPr>
              <a:t>tarafında </a:t>
            </a:r>
            <a:r>
              <a:rPr sz="2400" dirty="0">
                <a:latin typeface="Times New Roman"/>
                <a:cs typeface="Times New Roman"/>
              </a:rPr>
              <a:t>bir </a:t>
            </a:r>
            <a:r>
              <a:rPr sz="2400" spc="-5" dirty="0">
                <a:latin typeface="Times New Roman"/>
                <a:cs typeface="Times New Roman"/>
              </a:rPr>
              <a:t>mekanizmaya </a:t>
            </a:r>
            <a:r>
              <a:rPr sz="2400" dirty="0">
                <a:latin typeface="Times New Roman"/>
                <a:cs typeface="Times New Roman"/>
              </a:rPr>
              <a:t>bağlı bir </a:t>
            </a:r>
            <a:r>
              <a:rPr sz="2400" spc="-5" dirty="0">
                <a:latin typeface="Times New Roman"/>
                <a:cs typeface="Times New Roman"/>
              </a:rPr>
              <a:t>pedal </a:t>
            </a:r>
            <a:r>
              <a:rPr sz="2400" dirty="0">
                <a:latin typeface="Times New Roman"/>
                <a:cs typeface="Times New Roman"/>
              </a:rPr>
              <a:t>ve </a:t>
            </a:r>
            <a:r>
              <a:rPr sz="2400" spc="5" dirty="0">
                <a:latin typeface="Times New Roman"/>
                <a:cs typeface="Times New Roman"/>
              </a:rPr>
              <a:t> </a:t>
            </a:r>
            <a:r>
              <a:rPr sz="2400" spc="-5" dirty="0">
                <a:latin typeface="Times New Roman"/>
                <a:cs typeface="Times New Roman"/>
              </a:rPr>
              <a:t>pedalın</a:t>
            </a:r>
            <a:r>
              <a:rPr sz="2400" dirty="0">
                <a:latin typeface="Times New Roman"/>
                <a:cs typeface="Times New Roman"/>
              </a:rPr>
              <a:t> </a:t>
            </a:r>
            <a:r>
              <a:rPr sz="2400" spc="-10" dirty="0">
                <a:latin typeface="Times New Roman"/>
                <a:cs typeface="Times New Roman"/>
              </a:rPr>
              <a:t>yanıbaşında</a:t>
            </a:r>
            <a:r>
              <a:rPr sz="2400" spc="-5" dirty="0">
                <a:latin typeface="Times New Roman"/>
                <a:cs typeface="Times New Roman"/>
              </a:rPr>
              <a:t> </a:t>
            </a:r>
            <a:r>
              <a:rPr sz="2400" spc="-10" dirty="0">
                <a:latin typeface="Times New Roman"/>
                <a:cs typeface="Times New Roman"/>
              </a:rPr>
              <a:t>yiyecek</a:t>
            </a:r>
            <a:r>
              <a:rPr sz="2400" spc="-5" dirty="0">
                <a:latin typeface="Times New Roman"/>
                <a:cs typeface="Times New Roman"/>
              </a:rPr>
              <a:t> geldiğinde</a:t>
            </a:r>
            <a:r>
              <a:rPr sz="2400" dirty="0">
                <a:latin typeface="Times New Roman"/>
                <a:cs typeface="Times New Roman"/>
              </a:rPr>
              <a:t> </a:t>
            </a:r>
            <a:r>
              <a:rPr sz="2400" spc="-5" dirty="0">
                <a:latin typeface="Times New Roman"/>
                <a:cs typeface="Times New Roman"/>
              </a:rPr>
              <a:t>kapağı </a:t>
            </a:r>
            <a:r>
              <a:rPr sz="2400" dirty="0">
                <a:latin typeface="Times New Roman"/>
                <a:cs typeface="Times New Roman"/>
              </a:rPr>
              <a:t> </a:t>
            </a:r>
            <a:r>
              <a:rPr sz="2400" spc="-5" dirty="0">
                <a:latin typeface="Times New Roman"/>
                <a:cs typeface="Times New Roman"/>
              </a:rPr>
              <a:t>açılan </a:t>
            </a:r>
            <a:r>
              <a:rPr sz="2400" dirty="0">
                <a:latin typeface="Times New Roman"/>
                <a:cs typeface="Times New Roman"/>
              </a:rPr>
              <a:t>bir</a:t>
            </a:r>
            <a:r>
              <a:rPr sz="2400" spc="-5" dirty="0">
                <a:latin typeface="Times New Roman"/>
                <a:cs typeface="Times New Roman"/>
              </a:rPr>
              <a:t> delik</a:t>
            </a:r>
            <a:r>
              <a:rPr sz="2400" spc="-20" dirty="0">
                <a:latin typeface="Times New Roman"/>
                <a:cs typeface="Times New Roman"/>
              </a:rPr>
              <a:t> </a:t>
            </a:r>
            <a:r>
              <a:rPr sz="2400" spc="-5" dirty="0">
                <a:latin typeface="Times New Roman"/>
                <a:cs typeface="Times New Roman"/>
              </a:rPr>
              <a:t>var…</a:t>
            </a:r>
            <a:endParaRPr sz="2400" dirty="0">
              <a:latin typeface="Times New Roman"/>
              <a:cs typeface="Times New Roman"/>
            </a:endParaRPr>
          </a:p>
          <a:p>
            <a:pPr marL="698500" lvl="1" indent="-229235" algn="just">
              <a:lnSpc>
                <a:spcPct val="100000"/>
              </a:lnSpc>
              <a:buFont typeface="Arial MT"/>
              <a:buChar char="•"/>
              <a:tabLst>
                <a:tab pos="699135" algn="l"/>
              </a:tabLst>
            </a:pPr>
            <a:r>
              <a:rPr sz="2400" spc="-5" dirty="0">
                <a:latin typeface="Times New Roman"/>
                <a:cs typeface="Times New Roman"/>
              </a:rPr>
              <a:t>Ses</a:t>
            </a:r>
            <a:r>
              <a:rPr sz="2400" spc="-25" dirty="0">
                <a:latin typeface="Times New Roman"/>
                <a:cs typeface="Times New Roman"/>
              </a:rPr>
              <a:t> </a:t>
            </a:r>
            <a:r>
              <a:rPr sz="2400" spc="-5" dirty="0">
                <a:latin typeface="Times New Roman"/>
                <a:cs typeface="Times New Roman"/>
              </a:rPr>
              <a:t>geçirmez</a:t>
            </a:r>
            <a:r>
              <a:rPr sz="2400" spc="-10" dirty="0">
                <a:latin typeface="Times New Roman"/>
                <a:cs typeface="Times New Roman"/>
              </a:rPr>
              <a:t> </a:t>
            </a:r>
            <a:r>
              <a:rPr sz="2400" dirty="0">
                <a:latin typeface="Times New Roman"/>
                <a:cs typeface="Times New Roman"/>
              </a:rPr>
              <a:t>nitelik…</a:t>
            </a:r>
          </a:p>
        </p:txBody>
      </p:sp>
      <p:pic>
        <p:nvPicPr>
          <p:cNvPr id="4" name="object 4"/>
          <p:cNvPicPr/>
          <p:nvPr/>
        </p:nvPicPr>
        <p:blipFill>
          <a:blip r:embed="rId2" cstate="print"/>
          <a:stretch>
            <a:fillRect/>
          </a:stretch>
        </p:blipFill>
        <p:spPr>
          <a:xfrm>
            <a:off x="8104631" y="1712976"/>
            <a:ext cx="3229229" cy="234823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5169" y="1716404"/>
            <a:ext cx="6237631" cy="2982868"/>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MT"/>
              <a:buChar char="•"/>
              <a:tabLst>
                <a:tab pos="241300" algn="l"/>
              </a:tabLst>
            </a:pPr>
            <a:r>
              <a:rPr sz="2400" spc="-5" dirty="0">
                <a:latin typeface="Times New Roman"/>
                <a:cs typeface="Times New Roman"/>
              </a:rPr>
              <a:t>‘Fare</a:t>
            </a:r>
            <a:r>
              <a:rPr sz="2400" dirty="0">
                <a:latin typeface="Times New Roman"/>
                <a:cs typeface="Times New Roman"/>
              </a:rPr>
              <a:t> onlarca</a:t>
            </a:r>
            <a:r>
              <a:rPr sz="2400" spc="5" dirty="0">
                <a:latin typeface="Times New Roman"/>
                <a:cs typeface="Times New Roman"/>
              </a:rPr>
              <a:t> </a:t>
            </a:r>
            <a:r>
              <a:rPr sz="2400" dirty="0">
                <a:latin typeface="Times New Roman"/>
                <a:cs typeface="Times New Roman"/>
              </a:rPr>
              <a:t>farklı</a:t>
            </a:r>
            <a:r>
              <a:rPr sz="2400" spc="5" dirty="0">
                <a:latin typeface="Times New Roman"/>
                <a:cs typeface="Times New Roman"/>
              </a:rPr>
              <a:t> </a:t>
            </a:r>
            <a:r>
              <a:rPr sz="2400" spc="-5" dirty="0">
                <a:latin typeface="Times New Roman"/>
                <a:cs typeface="Times New Roman"/>
              </a:rPr>
              <a:t>davranışı</a:t>
            </a:r>
            <a:r>
              <a:rPr sz="2400" dirty="0">
                <a:latin typeface="Times New Roman"/>
                <a:cs typeface="Times New Roman"/>
              </a:rPr>
              <a:t> </a:t>
            </a:r>
            <a:r>
              <a:rPr sz="2400" spc="-5" dirty="0">
                <a:latin typeface="Times New Roman"/>
                <a:cs typeface="Times New Roman"/>
              </a:rPr>
              <a:t>içinden</a:t>
            </a:r>
            <a:r>
              <a:rPr sz="2400" dirty="0">
                <a:latin typeface="Times New Roman"/>
                <a:cs typeface="Times New Roman"/>
              </a:rPr>
              <a:t> birinde</a:t>
            </a:r>
            <a:r>
              <a:rPr sz="2400" spc="600" dirty="0">
                <a:latin typeface="Times New Roman"/>
                <a:cs typeface="Times New Roman"/>
              </a:rPr>
              <a:t> </a:t>
            </a:r>
            <a:r>
              <a:rPr sz="2400" spc="-5" dirty="0">
                <a:latin typeface="Times New Roman"/>
                <a:cs typeface="Times New Roman"/>
              </a:rPr>
              <a:t>şans </a:t>
            </a:r>
            <a:r>
              <a:rPr sz="2400" dirty="0">
                <a:latin typeface="Times New Roman"/>
                <a:cs typeface="Times New Roman"/>
              </a:rPr>
              <a:t> </a:t>
            </a:r>
            <a:r>
              <a:rPr sz="2400" spc="-10" dirty="0">
                <a:latin typeface="Times New Roman"/>
                <a:cs typeface="Times New Roman"/>
              </a:rPr>
              <a:t>eseri </a:t>
            </a:r>
            <a:r>
              <a:rPr sz="2400" dirty="0">
                <a:latin typeface="Times New Roman"/>
                <a:cs typeface="Times New Roman"/>
              </a:rPr>
              <a:t>bir </a:t>
            </a:r>
            <a:r>
              <a:rPr sz="2400" spc="-5" dirty="0">
                <a:latin typeface="Times New Roman"/>
                <a:cs typeface="Times New Roman"/>
              </a:rPr>
              <a:t>pedala basar ve </a:t>
            </a:r>
            <a:r>
              <a:rPr sz="2400" spc="-15" dirty="0">
                <a:latin typeface="Times New Roman"/>
                <a:cs typeface="Times New Roman"/>
              </a:rPr>
              <a:t>yiyecek </a:t>
            </a:r>
            <a:r>
              <a:rPr sz="2400" spc="-35" dirty="0">
                <a:latin typeface="Times New Roman"/>
                <a:cs typeface="Times New Roman"/>
              </a:rPr>
              <a:t>alır. </a:t>
            </a:r>
            <a:r>
              <a:rPr sz="2400" spc="-10" dirty="0">
                <a:latin typeface="Times New Roman"/>
                <a:cs typeface="Times New Roman"/>
              </a:rPr>
              <a:t>Bu </a:t>
            </a:r>
            <a:r>
              <a:rPr sz="2400" spc="-5" dirty="0">
                <a:latin typeface="Times New Roman"/>
                <a:cs typeface="Times New Roman"/>
              </a:rPr>
              <a:t>tepki belirli </a:t>
            </a:r>
            <a:r>
              <a:rPr sz="2400" dirty="0">
                <a:latin typeface="Times New Roman"/>
                <a:cs typeface="Times New Roman"/>
              </a:rPr>
              <a:t> bir </a:t>
            </a:r>
            <a:r>
              <a:rPr sz="2400" spc="-5" dirty="0">
                <a:latin typeface="Times New Roman"/>
                <a:cs typeface="Times New Roman"/>
              </a:rPr>
              <a:t>sıklıkla </a:t>
            </a:r>
            <a:r>
              <a:rPr sz="2400" spc="-10" dirty="0">
                <a:latin typeface="Times New Roman"/>
                <a:cs typeface="Times New Roman"/>
              </a:rPr>
              <a:t>yiyecekle </a:t>
            </a:r>
            <a:r>
              <a:rPr sz="2400" spc="-5" dirty="0">
                <a:latin typeface="Times New Roman"/>
                <a:cs typeface="Times New Roman"/>
              </a:rPr>
              <a:t>ödüllendirilmeye devam </a:t>
            </a:r>
            <a:r>
              <a:rPr sz="2400" spc="-20" dirty="0">
                <a:latin typeface="Times New Roman"/>
                <a:cs typeface="Times New Roman"/>
              </a:rPr>
              <a:t>edilir. </a:t>
            </a:r>
            <a:r>
              <a:rPr sz="2400" spc="-15" dirty="0">
                <a:latin typeface="Times New Roman"/>
                <a:cs typeface="Times New Roman"/>
              </a:rPr>
              <a:t> </a:t>
            </a:r>
            <a:r>
              <a:rPr sz="2400" spc="-5" dirty="0">
                <a:latin typeface="Times New Roman"/>
                <a:cs typeface="Times New Roman"/>
              </a:rPr>
              <a:t>Fare </a:t>
            </a:r>
            <a:r>
              <a:rPr sz="2400" dirty="0">
                <a:latin typeface="Times New Roman"/>
                <a:cs typeface="Times New Roman"/>
              </a:rPr>
              <a:t>bir </a:t>
            </a:r>
            <a:r>
              <a:rPr sz="2400" spc="-5" dirty="0">
                <a:latin typeface="Times New Roman"/>
                <a:cs typeface="Times New Roman"/>
              </a:rPr>
              <a:t>zaman </a:t>
            </a:r>
            <a:r>
              <a:rPr sz="2400" dirty="0">
                <a:latin typeface="Times New Roman"/>
                <a:cs typeface="Times New Roman"/>
              </a:rPr>
              <a:t>sonra acıktığı </a:t>
            </a:r>
            <a:r>
              <a:rPr sz="2400" spc="-5" dirty="0">
                <a:latin typeface="Times New Roman"/>
                <a:cs typeface="Times New Roman"/>
              </a:rPr>
              <a:t>zaman pedala </a:t>
            </a:r>
            <a:r>
              <a:rPr sz="2400" spc="-15" dirty="0">
                <a:latin typeface="Times New Roman"/>
                <a:cs typeface="Times New Roman"/>
              </a:rPr>
              <a:t>basmayı </a:t>
            </a:r>
            <a:r>
              <a:rPr sz="2400" spc="-10" dirty="0">
                <a:latin typeface="Times New Roman"/>
                <a:cs typeface="Times New Roman"/>
              </a:rPr>
              <a:t> </a:t>
            </a:r>
            <a:r>
              <a:rPr sz="2400" spc="-5" dirty="0">
                <a:latin typeface="Times New Roman"/>
                <a:cs typeface="Times New Roman"/>
              </a:rPr>
              <a:t>öğrenmiş</a:t>
            </a:r>
            <a:r>
              <a:rPr sz="2400" spc="25" dirty="0">
                <a:latin typeface="Times New Roman"/>
                <a:cs typeface="Times New Roman"/>
              </a:rPr>
              <a:t> </a:t>
            </a:r>
            <a:r>
              <a:rPr sz="2400" spc="-25" dirty="0">
                <a:latin typeface="Times New Roman"/>
                <a:cs typeface="Times New Roman"/>
              </a:rPr>
              <a:t>olur.’</a:t>
            </a:r>
            <a:endParaRPr sz="2400" dirty="0">
              <a:latin typeface="Times New Roman"/>
              <a:cs typeface="Times New Roman"/>
            </a:endParaRPr>
          </a:p>
          <a:p>
            <a:pPr>
              <a:lnSpc>
                <a:spcPct val="100000"/>
              </a:lnSpc>
              <a:spcBef>
                <a:spcPts val="10"/>
              </a:spcBef>
              <a:buFont typeface="Arial MT"/>
              <a:buChar char="•"/>
            </a:pPr>
            <a:endParaRPr sz="25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‘Davranışı</a:t>
            </a:r>
            <a:r>
              <a:rPr sz="2400" spc="20" dirty="0">
                <a:latin typeface="Times New Roman"/>
                <a:cs typeface="Times New Roman"/>
              </a:rPr>
              <a:t> </a:t>
            </a:r>
            <a:r>
              <a:rPr sz="2400" spc="-5" dirty="0">
                <a:latin typeface="Times New Roman"/>
                <a:cs typeface="Times New Roman"/>
              </a:rPr>
              <a:t>şekillendiren</a:t>
            </a:r>
            <a:r>
              <a:rPr sz="2400" spc="-10" dirty="0">
                <a:latin typeface="Times New Roman"/>
                <a:cs typeface="Times New Roman"/>
              </a:rPr>
              <a:t> </a:t>
            </a:r>
            <a:r>
              <a:rPr sz="2400" spc="-5" dirty="0">
                <a:latin typeface="Times New Roman"/>
                <a:cs typeface="Times New Roman"/>
              </a:rPr>
              <a:t>sonuçlarıdır!’</a:t>
            </a:r>
            <a:endParaRPr sz="2400" dirty="0">
              <a:latin typeface="Times New Roman"/>
              <a:cs typeface="Times New Roman"/>
            </a:endParaRPr>
          </a:p>
        </p:txBody>
      </p:sp>
      <p:sp>
        <p:nvSpPr>
          <p:cNvPr id="4" name="object 4"/>
          <p:cNvSpPr txBox="1">
            <a:spLocks noGrp="1"/>
          </p:cNvSpPr>
          <p:nvPr>
            <p:ph type="title"/>
          </p:nvPr>
        </p:nvSpPr>
        <p:spPr>
          <a:xfrm>
            <a:off x="1727961" y="704164"/>
            <a:ext cx="9284970" cy="574675"/>
          </a:xfrm>
          <a:prstGeom prst="rect">
            <a:avLst/>
          </a:prstGeom>
        </p:spPr>
        <p:txBody>
          <a:bodyPr vert="horz" wrap="square" lIns="0" tIns="12700" rIns="0" bIns="0" rtlCol="0">
            <a:spAutoFit/>
          </a:bodyPr>
          <a:lstStyle/>
          <a:p>
            <a:pPr marL="12700">
              <a:lnSpc>
                <a:spcPct val="100000"/>
              </a:lnSpc>
              <a:spcBef>
                <a:spcPts val="100"/>
              </a:spcBef>
            </a:pPr>
            <a:r>
              <a:rPr dirty="0"/>
              <a:t>Edimsel</a:t>
            </a:r>
            <a:r>
              <a:rPr spc="-10" dirty="0"/>
              <a:t> </a:t>
            </a:r>
            <a:r>
              <a:rPr dirty="0"/>
              <a:t>(operant)</a:t>
            </a:r>
            <a:r>
              <a:rPr spc="-25" dirty="0"/>
              <a:t> </a:t>
            </a:r>
            <a:r>
              <a:rPr spc="-5" dirty="0"/>
              <a:t>koşullanma</a:t>
            </a:r>
            <a:r>
              <a:rPr spc="5" dirty="0"/>
              <a:t> </a:t>
            </a:r>
            <a:r>
              <a:rPr dirty="0"/>
              <a:t>ve</a:t>
            </a:r>
            <a:r>
              <a:rPr spc="-35" dirty="0"/>
              <a:t> </a:t>
            </a:r>
            <a:r>
              <a:rPr spc="-5" dirty="0"/>
              <a:t>Skinner</a:t>
            </a:r>
            <a:r>
              <a:rPr spc="25" dirty="0"/>
              <a:t> </a:t>
            </a:r>
            <a:r>
              <a:rPr spc="-5" dirty="0"/>
              <a:t>kutusu</a:t>
            </a:r>
          </a:p>
        </p:txBody>
      </p:sp>
      <p:pic>
        <p:nvPicPr>
          <p:cNvPr id="5" name="Resim 4"/>
          <p:cNvPicPr>
            <a:picLocks noChangeAspect="1"/>
          </p:cNvPicPr>
          <p:nvPr/>
        </p:nvPicPr>
        <p:blipFill rotWithShape="1">
          <a:blip r:embed="rId2"/>
          <a:srcRect t="22413"/>
          <a:stretch/>
        </p:blipFill>
        <p:spPr>
          <a:xfrm>
            <a:off x="7620000" y="1981200"/>
            <a:ext cx="4266387" cy="248259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p:txBody>
          <a:bodyPr/>
          <a:lstStyle/>
          <a:p>
            <a:endParaRPr lang="tr-TR"/>
          </a:p>
        </p:txBody>
      </p:sp>
      <p:pic>
        <p:nvPicPr>
          <p:cNvPr id="4" name="Skinner Box - Lever Pr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524000"/>
            <a:ext cx="6452616" cy="4839462"/>
          </a:xfrm>
          <a:prstGeom prst="rect">
            <a:avLst/>
          </a:prstGeom>
        </p:spPr>
      </p:pic>
    </p:spTree>
    <p:extLst>
      <p:ext uri="{BB962C8B-B14F-4D97-AF65-F5344CB8AC3E}">
        <p14:creationId xmlns:p14="http://schemas.microsoft.com/office/powerpoint/2010/main" val="12724913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0145" y="652017"/>
            <a:ext cx="8330565" cy="574040"/>
          </a:xfrm>
          <a:prstGeom prst="rect">
            <a:avLst/>
          </a:prstGeom>
        </p:spPr>
        <p:txBody>
          <a:bodyPr vert="horz" wrap="square" lIns="0" tIns="12700" rIns="0" bIns="0" rtlCol="0">
            <a:spAutoFit/>
          </a:bodyPr>
          <a:lstStyle/>
          <a:p>
            <a:pPr marL="12700">
              <a:lnSpc>
                <a:spcPct val="100000"/>
              </a:lnSpc>
              <a:spcBef>
                <a:spcPts val="100"/>
              </a:spcBef>
            </a:pPr>
            <a:r>
              <a:rPr dirty="0"/>
              <a:t>Edimsel</a:t>
            </a:r>
            <a:r>
              <a:rPr spc="-15" dirty="0"/>
              <a:t> </a:t>
            </a:r>
            <a:r>
              <a:rPr dirty="0"/>
              <a:t>(operant)</a:t>
            </a:r>
            <a:r>
              <a:rPr spc="-15" dirty="0"/>
              <a:t> </a:t>
            </a:r>
            <a:r>
              <a:rPr spc="-5" dirty="0"/>
              <a:t>koşullanma </a:t>
            </a:r>
            <a:r>
              <a:rPr dirty="0"/>
              <a:t>ve</a:t>
            </a:r>
            <a:r>
              <a:rPr spc="-40" dirty="0"/>
              <a:t> </a:t>
            </a:r>
            <a:r>
              <a:rPr spc="-5" dirty="0"/>
              <a:t>pekiştirme</a:t>
            </a:r>
          </a:p>
        </p:txBody>
      </p:sp>
      <p:sp>
        <p:nvSpPr>
          <p:cNvPr id="3" name="object 3"/>
          <p:cNvSpPr txBox="1"/>
          <p:nvPr/>
        </p:nvSpPr>
        <p:spPr>
          <a:xfrm>
            <a:off x="917244" y="1641475"/>
            <a:ext cx="10842625" cy="2893060"/>
          </a:xfrm>
          <a:prstGeom prst="rect">
            <a:avLst/>
          </a:prstGeom>
        </p:spPr>
        <p:txBody>
          <a:bodyPr vert="horz" wrap="square" lIns="0" tIns="12700" rIns="0" bIns="0" rtlCol="0">
            <a:spAutoFit/>
          </a:bodyPr>
          <a:lstStyle/>
          <a:p>
            <a:pPr marL="12700" marR="5080" algn="just">
              <a:lnSpc>
                <a:spcPct val="100000"/>
              </a:lnSpc>
              <a:spcBef>
                <a:spcPts val="100"/>
              </a:spcBef>
            </a:pPr>
            <a:r>
              <a:rPr sz="2400" b="1" spc="-5" dirty="0">
                <a:latin typeface="Times New Roman"/>
                <a:cs typeface="Times New Roman"/>
              </a:rPr>
              <a:t>Pekiştirme: </a:t>
            </a:r>
            <a:r>
              <a:rPr sz="2400" spc="-10" dirty="0">
                <a:latin typeface="Times New Roman"/>
                <a:cs typeface="Times New Roman"/>
              </a:rPr>
              <a:t>Bir </a:t>
            </a:r>
            <a:r>
              <a:rPr sz="2400" dirty="0">
                <a:latin typeface="Times New Roman"/>
                <a:cs typeface="Times New Roman"/>
              </a:rPr>
              <a:t>davranışın </a:t>
            </a:r>
            <a:r>
              <a:rPr sz="2400" spc="-5" dirty="0">
                <a:latin typeface="Times New Roman"/>
                <a:cs typeface="Times New Roman"/>
              </a:rPr>
              <a:t>ardından, davranışı </a:t>
            </a:r>
            <a:r>
              <a:rPr sz="2400" spc="-10" dirty="0">
                <a:latin typeface="Times New Roman"/>
                <a:cs typeface="Times New Roman"/>
              </a:rPr>
              <a:t>yapan organizma </a:t>
            </a:r>
            <a:r>
              <a:rPr sz="2400" dirty="0">
                <a:latin typeface="Times New Roman"/>
                <a:cs typeface="Times New Roman"/>
              </a:rPr>
              <a:t>için hoş bir durum </a:t>
            </a:r>
            <a:r>
              <a:rPr sz="2400" spc="5" dirty="0">
                <a:latin typeface="Times New Roman"/>
                <a:cs typeface="Times New Roman"/>
              </a:rPr>
              <a:t> </a:t>
            </a:r>
            <a:r>
              <a:rPr sz="2400" spc="-10" dirty="0">
                <a:latin typeface="Times New Roman"/>
                <a:cs typeface="Times New Roman"/>
              </a:rPr>
              <a:t>yaratarak</a:t>
            </a:r>
            <a:r>
              <a:rPr sz="2400" spc="-5" dirty="0">
                <a:latin typeface="Times New Roman"/>
                <a:cs typeface="Times New Roman"/>
              </a:rPr>
              <a:t> </a:t>
            </a:r>
            <a:r>
              <a:rPr sz="2400" spc="-25" dirty="0">
                <a:latin typeface="Times New Roman"/>
                <a:cs typeface="Times New Roman"/>
              </a:rPr>
              <a:t>ya</a:t>
            </a:r>
            <a:r>
              <a:rPr sz="2400" spc="-20" dirty="0">
                <a:latin typeface="Times New Roman"/>
                <a:cs typeface="Times New Roman"/>
              </a:rPr>
              <a:t> </a:t>
            </a:r>
            <a:r>
              <a:rPr sz="2400" spc="-5" dirty="0">
                <a:latin typeface="Times New Roman"/>
                <a:cs typeface="Times New Roman"/>
              </a:rPr>
              <a:t>da</a:t>
            </a:r>
            <a:r>
              <a:rPr sz="2400" dirty="0">
                <a:latin typeface="Times New Roman"/>
                <a:cs typeface="Times New Roman"/>
              </a:rPr>
              <a:t> </a:t>
            </a:r>
            <a:r>
              <a:rPr sz="2400" spc="-5" dirty="0">
                <a:latin typeface="Times New Roman"/>
                <a:cs typeface="Times New Roman"/>
              </a:rPr>
              <a:t>onu</a:t>
            </a:r>
            <a:r>
              <a:rPr sz="2400" dirty="0">
                <a:latin typeface="Times New Roman"/>
                <a:cs typeface="Times New Roman"/>
              </a:rPr>
              <a:t> </a:t>
            </a:r>
            <a:r>
              <a:rPr sz="2400" spc="-5" dirty="0">
                <a:latin typeface="Times New Roman"/>
                <a:cs typeface="Times New Roman"/>
              </a:rPr>
              <a:t>hoş</a:t>
            </a:r>
            <a:r>
              <a:rPr sz="2400" dirty="0">
                <a:latin typeface="Times New Roman"/>
                <a:cs typeface="Times New Roman"/>
              </a:rPr>
              <a:t> </a:t>
            </a:r>
            <a:r>
              <a:rPr sz="2400" spc="-10" dirty="0">
                <a:latin typeface="Times New Roman"/>
                <a:cs typeface="Times New Roman"/>
              </a:rPr>
              <a:t>olmayan</a:t>
            </a:r>
            <a:r>
              <a:rPr sz="2400" spc="-5" dirty="0">
                <a:latin typeface="Times New Roman"/>
                <a:cs typeface="Times New Roman"/>
              </a:rPr>
              <a:t> </a:t>
            </a:r>
            <a:r>
              <a:rPr sz="2400" dirty="0">
                <a:latin typeface="Times New Roman"/>
                <a:cs typeface="Times New Roman"/>
              </a:rPr>
              <a:t>bir</a:t>
            </a:r>
            <a:r>
              <a:rPr sz="2400" spc="5" dirty="0">
                <a:latin typeface="Times New Roman"/>
                <a:cs typeface="Times New Roman"/>
              </a:rPr>
              <a:t> </a:t>
            </a:r>
            <a:r>
              <a:rPr sz="2400" spc="-5" dirty="0">
                <a:latin typeface="Times New Roman"/>
                <a:cs typeface="Times New Roman"/>
              </a:rPr>
              <a:t>durumdan</a:t>
            </a:r>
            <a:r>
              <a:rPr sz="2400" dirty="0">
                <a:latin typeface="Times New Roman"/>
                <a:cs typeface="Times New Roman"/>
              </a:rPr>
              <a:t> </a:t>
            </a:r>
            <a:r>
              <a:rPr sz="2400" spc="-5" dirty="0">
                <a:latin typeface="Times New Roman"/>
                <a:cs typeface="Times New Roman"/>
              </a:rPr>
              <a:t>kurtararak</a:t>
            </a:r>
            <a:r>
              <a:rPr sz="2400" dirty="0">
                <a:latin typeface="Times New Roman"/>
                <a:cs typeface="Times New Roman"/>
              </a:rPr>
              <a:t> davranışın</a:t>
            </a:r>
            <a:r>
              <a:rPr sz="2400" spc="5" dirty="0">
                <a:latin typeface="Times New Roman"/>
                <a:cs typeface="Times New Roman"/>
              </a:rPr>
              <a:t> </a:t>
            </a:r>
            <a:r>
              <a:rPr sz="2400" spc="-5" dirty="0">
                <a:latin typeface="Times New Roman"/>
                <a:cs typeface="Times New Roman"/>
              </a:rPr>
              <a:t>tekrarlanma </a:t>
            </a:r>
            <a:r>
              <a:rPr sz="2400" dirty="0">
                <a:latin typeface="Times New Roman"/>
                <a:cs typeface="Times New Roman"/>
              </a:rPr>
              <a:t> </a:t>
            </a:r>
            <a:r>
              <a:rPr sz="2400" spc="-5" dirty="0">
                <a:latin typeface="Times New Roman"/>
                <a:cs typeface="Times New Roman"/>
              </a:rPr>
              <a:t>olasılığını</a:t>
            </a:r>
            <a:r>
              <a:rPr sz="2400" spc="-15" dirty="0">
                <a:latin typeface="Times New Roman"/>
                <a:cs typeface="Times New Roman"/>
              </a:rPr>
              <a:t> </a:t>
            </a:r>
            <a:r>
              <a:rPr sz="2400" spc="-5" dirty="0">
                <a:latin typeface="Times New Roman"/>
                <a:cs typeface="Times New Roman"/>
              </a:rPr>
              <a:t>artırma</a:t>
            </a:r>
            <a:r>
              <a:rPr sz="2400" spc="-10" dirty="0">
                <a:latin typeface="Times New Roman"/>
                <a:cs typeface="Times New Roman"/>
              </a:rPr>
              <a:t> </a:t>
            </a:r>
            <a:r>
              <a:rPr sz="2400" dirty="0">
                <a:latin typeface="Times New Roman"/>
                <a:cs typeface="Times New Roman"/>
              </a:rPr>
              <a:t>işlemi</a:t>
            </a:r>
            <a:endParaRPr sz="2400">
              <a:latin typeface="Times New Roman"/>
              <a:cs typeface="Times New Roman"/>
            </a:endParaRPr>
          </a:p>
          <a:p>
            <a:pPr>
              <a:lnSpc>
                <a:spcPct val="100000"/>
              </a:lnSpc>
              <a:spcBef>
                <a:spcPts val="10"/>
              </a:spcBef>
            </a:pPr>
            <a:endParaRPr sz="2500">
              <a:latin typeface="Times New Roman"/>
              <a:cs typeface="Times New Roman"/>
            </a:endParaRPr>
          </a:p>
          <a:p>
            <a:pPr marL="12700" algn="just">
              <a:lnSpc>
                <a:spcPct val="100000"/>
              </a:lnSpc>
            </a:pPr>
            <a:r>
              <a:rPr sz="2400" b="1" spc="-10" dirty="0">
                <a:latin typeface="Times New Roman"/>
                <a:cs typeface="Times New Roman"/>
              </a:rPr>
              <a:t>Pekiştireç:</a:t>
            </a:r>
            <a:r>
              <a:rPr sz="2400" b="1" spc="40" dirty="0">
                <a:latin typeface="Times New Roman"/>
                <a:cs typeface="Times New Roman"/>
              </a:rPr>
              <a:t> </a:t>
            </a:r>
            <a:r>
              <a:rPr sz="2400" spc="-10" dirty="0">
                <a:latin typeface="Times New Roman"/>
                <a:cs typeface="Times New Roman"/>
              </a:rPr>
              <a:t>Herhangi</a:t>
            </a:r>
            <a:r>
              <a:rPr sz="2400" spc="55" dirty="0">
                <a:latin typeface="Times New Roman"/>
                <a:cs typeface="Times New Roman"/>
              </a:rPr>
              <a:t> </a:t>
            </a:r>
            <a:r>
              <a:rPr sz="2400" dirty="0">
                <a:latin typeface="Times New Roman"/>
                <a:cs typeface="Times New Roman"/>
              </a:rPr>
              <a:t>bir </a:t>
            </a:r>
            <a:r>
              <a:rPr sz="2400" spc="-5" dirty="0">
                <a:latin typeface="Times New Roman"/>
                <a:cs typeface="Times New Roman"/>
              </a:rPr>
              <a:t>davranışın</a:t>
            </a:r>
            <a:r>
              <a:rPr sz="2400" spc="5" dirty="0">
                <a:latin typeface="Times New Roman"/>
                <a:cs typeface="Times New Roman"/>
              </a:rPr>
              <a:t> </a:t>
            </a:r>
            <a:r>
              <a:rPr sz="2400" spc="-15" dirty="0">
                <a:latin typeface="Times New Roman"/>
                <a:cs typeface="Times New Roman"/>
              </a:rPr>
              <a:t>yapılma</a:t>
            </a:r>
            <a:r>
              <a:rPr sz="2400" spc="50" dirty="0">
                <a:latin typeface="Times New Roman"/>
                <a:cs typeface="Times New Roman"/>
              </a:rPr>
              <a:t> </a:t>
            </a:r>
            <a:r>
              <a:rPr sz="2400" spc="-5" dirty="0">
                <a:latin typeface="Times New Roman"/>
                <a:cs typeface="Times New Roman"/>
              </a:rPr>
              <a:t>sıklığını</a:t>
            </a:r>
            <a:r>
              <a:rPr sz="2400" spc="-10" dirty="0">
                <a:latin typeface="Times New Roman"/>
                <a:cs typeface="Times New Roman"/>
              </a:rPr>
              <a:t> </a:t>
            </a:r>
            <a:r>
              <a:rPr sz="2400" spc="-5" dirty="0">
                <a:latin typeface="Times New Roman"/>
                <a:cs typeface="Times New Roman"/>
              </a:rPr>
              <a:t>arttıran</a:t>
            </a:r>
            <a:r>
              <a:rPr sz="2400" spc="5" dirty="0">
                <a:latin typeface="Times New Roman"/>
                <a:cs typeface="Times New Roman"/>
              </a:rPr>
              <a:t> </a:t>
            </a:r>
            <a:r>
              <a:rPr sz="2400" spc="-20" dirty="0">
                <a:latin typeface="Times New Roman"/>
                <a:cs typeface="Times New Roman"/>
              </a:rPr>
              <a:t>uyaran</a:t>
            </a:r>
            <a:endParaRPr sz="2400">
              <a:latin typeface="Times New Roman"/>
              <a:cs typeface="Times New Roman"/>
            </a:endParaRPr>
          </a:p>
          <a:p>
            <a:pPr>
              <a:lnSpc>
                <a:spcPct val="100000"/>
              </a:lnSpc>
              <a:spcBef>
                <a:spcPts val="15"/>
              </a:spcBef>
            </a:pPr>
            <a:endParaRPr sz="2500">
              <a:latin typeface="Times New Roman"/>
              <a:cs typeface="Times New Roman"/>
            </a:endParaRPr>
          </a:p>
          <a:p>
            <a:pPr marL="697865" indent="-229235">
              <a:lnSpc>
                <a:spcPct val="100000"/>
              </a:lnSpc>
              <a:buFont typeface="Arial MT"/>
              <a:buChar char="•"/>
              <a:tabLst>
                <a:tab pos="697865" algn="l"/>
                <a:tab pos="698500" algn="l"/>
              </a:tabLst>
            </a:pPr>
            <a:r>
              <a:rPr sz="2200" spc="-5" dirty="0">
                <a:latin typeface="Times New Roman"/>
                <a:cs typeface="Times New Roman"/>
              </a:rPr>
              <a:t>Olumlu</a:t>
            </a:r>
            <a:r>
              <a:rPr sz="2200" spc="-20" dirty="0">
                <a:latin typeface="Times New Roman"/>
                <a:cs typeface="Times New Roman"/>
              </a:rPr>
              <a:t> </a:t>
            </a:r>
            <a:r>
              <a:rPr sz="2200" spc="-5" dirty="0">
                <a:latin typeface="Times New Roman"/>
                <a:cs typeface="Times New Roman"/>
              </a:rPr>
              <a:t>pekiştirme</a:t>
            </a:r>
            <a:endParaRPr sz="2200">
              <a:latin typeface="Times New Roman"/>
              <a:cs typeface="Times New Roman"/>
            </a:endParaRPr>
          </a:p>
          <a:p>
            <a:pPr marL="697865" indent="-229235">
              <a:lnSpc>
                <a:spcPct val="100000"/>
              </a:lnSpc>
              <a:buFont typeface="Arial MT"/>
              <a:buChar char="•"/>
              <a:tabLst>
                <a:tab pos="697865" algn="l"/>
                <a:tab pos="698500" algn="l"/>
              </a:tabLst>
            </a:pPr>
            <a:r>
              <a:rPr sz="2200" spc="-5" dirty="0">
                <a:latin typeface="Times New Roman"/>
                <a:cs typeface="Times New Roman"/>
              </a:rPr>
              <a:t>Olumsuz</a:t>
            </a:r>
            <a:r>
              <a:rPr sz="2200" spc="-10" dirty="0">
                <a:latin typeface="Times New Roman"/>
                <a:cs typeface="Times New Roman"/>
              </a:rPr>
              <a:t> </a:t>
            </a:r>
            <a:r>
              <a:rPr sz="2200" spc="-5" dirty="0">
                <a:latin typeface="Times New Roman"/>
                <a:cs typeface="Times New Roman"/>
              </a:rPr>
              <a:t>pekiştirme</a:t>
            </a:r>
            <a:endParaRPr sz="22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080" y="1688337"/>
            <a:ext cx="10382885" cy="2617470"/>
          </a:xfrm>
          <a:prstGeom prst="rect">
            <a:avLst/>
          </a:prstGeom>
        </p:spPr>
        <p:txBody>
          <a:bodyPr vert="horz" wrap="square" lIns="0" tIns="11430" rIns="0" bIns="0" rtlCol="0">
            <a:spAutoFit/>
          </a:bodyPr>
          <a:lstStyle/>
          <a:p>
            <a:pPr marL="12700">
              <a:lnSpc>
                <a:spcPct val="100000"/>
              </a:lnSpc>
              <a:spcBef>
                <a:spcPts val="90"/>
              </a:spcBef>
            </a:pPr>
            <a:r>
              <a:rPr sz="2600" b="1" i="1" dirty="0">
                <a:solidFill>
                  <a:srgbClr val="4471C4"/>
                </a:solidFill>
                <a:latin typeface="Times New Roman"/>
                <a:cs typeface="Times New Roman"/>
              </a:rPr>
              <a:t>Olumlu</a:t>
            </a:r>
            <a:r>
              <a:rPr sz="2600" b="1" i="1" spc="-15" dirty="0">
                <a:solidFill>
                  <a:srgbClr val="4471C4"/>
                </a:solidFill>
                <a:latin typeface="Times New Roman"/>
                <a:cs typeface="Times New Roman"/>
              </a:rPr>
              <a:t> </a:t>
            </a:r>
            <a:r>
              <a:rPr sz="2600" b="1" i="1" dirty="0">
                <a:solidFill>
                  <a:srgbClr val="4471C4"/>
                </a:solidFill>
                <a:latin typeface="Times New Roman"/>
                <a:cs typeface="Times New Roman"/>
              </a:rPr>
              <a:t>pekiştirme</a:t>
            </a:r>
            <a:r>
              <a:rPr sz="2600" b="1" i="1" spc="-30" dirty="0">
                <a:solidFill>
                  <a:srgbClr val="4471C4"/>
                </a:solidFill>
                <a:latin typeface="Times New Roman"/>
                <a:cs typeface="Times New Roman"/>
              </a:rPr>
              <a:t> </a:t>
            </a:r>
            <a:r>
              <a:rPr sz="2600" b="1" i="1" spc="-5" dirty="0">
                <a:solidFill>
                  <a:srgbClr val="4471C4"/>
                </a:solidFill>
                <a:latin typeface="Times New Roman"/>
                <a:cs typeface="Times New Roman"/>
              </a:rPr>
              <a:t>ve</a:t>
            </a:r>
            <a:r>
              <a:rPr sz="2600" b="1" i="1" spc="-15" dirty="0">
                <a:solidFill>
                  <a:srgbClr val="4471C4"/>
                </a:solidFill>
                <a:latin typeface="Times New Roman"/>
                <a:cs typeface="Times New Roman"/>
              </a:rPr>
              <a:t> </a:t>
            </a:r>
            <a:r>
              <a:rPr sz="2600" b="1" i="1" spc="-5" dirty="0">
                <a:solidFill>
                  <a:srgbClr val="4471C4"/>
                </a:solidFill>
                <a:latin typeface="Times New Roman"/>
                <a:cs typeface="Times New Roman"/>
              </a:rPr>
              <a:t>pekiştireçler</a:t>
            </a:r>
            <a:endParaRPr sz="2600">
              <a:latin typeface="Times New Roman"/>
              <a:cs typeface="Times New Roman"/>
            </a:endParaRPr>
          </a:p>
          <a:p>
            <a:pPr>
              <a:lnSpc>
                <a:spcPct val="100000"/>
              </a:lnSpc>
              <a:spcBef>
                <a:spcPts val="15"/>
              </a:spcBef>
            </a:pPr>
            <a:endParaRPr sz="2500">
              <a:latin typeface="Times New Roman"/>
              <a:cs typeface="Times New Roman"/>
            </a:endParaRPr>
          </a:p>
          <a:p>
            <a:pPr marL="241300" marR="6350" indent="-228600">
              <a:lnSpc>
                <a:spcPct val="100000"/>
              </a:lnSpc>
              <a:buFont typeface="Arial MT"/>
              <a:buChar char="•"/>
              <a:tabLst>
                <a:tab pos="241300" algn="l"/>
              </a:tabLst>
            </a:pPr>
            <a:r>
              <a:rPr sz="2400" u="heavy" dirty="0">
                <a:uFill>
                  <a:solidFill>
                    <a:srgbClr val="000000"/>
                  </a:solidFill>
                </a:uFill>
                <a:latin typeface="Times New Roman"/>
                <a:cs typeface="Times New Roman"/>
              </a:rPr>
              <a:t>Olumlu</a:t>
            </a:r>
            <a:r>
              <a:rPr sz="2400" u="heavy" spc="170"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pekiştirme</a:t>
            </a:r>
            <a:r>
              <a:rPr sz="2400" spc="-5" dirty="0">
                <a:latin typeface="Times New Roman"/>
                <a:cs typeface="Times New Roman"/>
              </a:rPr>
              <a:t>:</a:t>
            </a:r>
            <a:r>
              <a:rPr sz="2400" spc="175" dirty="0">
                <a:latin typeface="Times New Roman"/>
                <a:cs typeface="Times New Roman"/>
              </a:rPr>
              <a:t> </a:t>
            </a:r>
            <a:r>
              <a:rPr sz="2400" spc="-10" dirty="0">
                <a:latin typeface="Times New Roman"/>
                <a:cs typeface="Times New Roman"/>
              </a:rPr>
              <a:t>Ortama</a:t>
            </a:r>
            <a:r>
              <a:rPr sz="2400" spc="165" dirty="0">
                <a:latin typeface="Times New Roman"/>
                <a:cs typeface="Times New Roman"/>
              </a:rPr>
              <a:t> </a:t>
            </a:r>
            <a:r>
              <a:rPr sz="2400" spc="-10" dirty="0">
                <a:latin typeface="Times New Roman"/>
                <a:cs typeface="Times New Roman"/>
              </a:rPr>
              <a:t>organizma</a:t>
            </a:r>
            <a:r>
              <a:rPr sz="2400" spc="175" dirty="0">
                <a:latin typeface="Times New Roman"/>
                <a:cs typeface="Times New Roman"/>
              </a:rPr>
              <a:t> </a:t>
            </a:r>
            <a:r>
              <a:rPr sz="2400" dirty="0">
                <a:latin typeface="Times New Roman"/>
                <a:cs typeface="Times New Roman"/>
              </a:rPr>
              <a:t>için</a:t>
            </a:r>
            <a:r>
              <a:rPr sz="2400" spc="150" dirty="0">
                <a:latin typeface="Times New Roman"/>
                <a:cs typeface="Times New Roman"/>
              </a:rPr>
              <a:t> </a:t>
            </a:r>
            <a:r>
              <a:rPr sz="2400" spc="-10" dirty="0">
                <a:latin typeface="Times New Roman"/>
                <a:cs typeface="Times New Roman"/>
              </a:rPr>
              <a:t>olumlu</a:t>
            </a:r>
            <a:r>
              <a:rPr sz="2400" spc="175" dirty="0">
                <a:latin typeface="Times New Roman"/>
                <a:cs typeface="Times New Roman"/>
              </a:rPr>
              <a:t> </a:t>
            </a:r>
            <a:r>
              <a:rPr sz="2400" dirty="0">
                <a:latin typeface="Times New Roman"/>
                <a:cs typeface="Times New Roman"/>
              </a:rPr>
              <a:t>bir</a:t>
            </a:r>
            <a:r>
              <a:rPr sz="2400" spc="170" dirty="0">
                <a:latin typeface="Times New Roman"/>
                <a:cs typeface="Times New Roman"/>
              </a:rPr>
              <a:t> </a:t>
            </a:r>
            <a:r>
              <a:rPr sz="2400" spc="-10" dirty="0">
                <a:latin typeface="Times New Roman"/>
                <a:cs typeface="Times New Roman"/>
              </a:rPr>
              <a:t>şeyin</a:t>
            </a:r>
            <a:r>
              <a:rPr sz="2400" spc="180" dirty="0">
                <a:latin typeface="Times New Roman"/>
                <a:cs typeface="Times New Roman"/>
              </a:rPr>
              <a:t> </a:t>
            </a:r>
            <a:r>
              <a:rPr sz="2400" dirty="0">
                <a:latin typeface="Times New Roman"/>
                <a:cs typeface="Times New Roman"/>
              </a:rPr>
              <a:t>–bir</a:t>
            </a:r>
            <a:r>
              <a:rPr sz="2400" spc="165" dirty="0">
                <a:latin typeface="Times New Roman"/>
                <a:cs typeface="Times New Roman"/>
              </a:rPr>
              <a:t> </a:t>
            </a:r>
            <a:r>
              <a:rPr sz="2400" dirty="0">
                <a:latin typeface="Times New Roman"/>
                <a:cs typeface="Times New Roman"/>
              </a:rPr>
              <a:t>ödül-</a:t>
            </a:r>
            <a:r>
              <a:rPr sz="2400" spc="165" dirty="0">
                <a:latin typeface="Times New Roman"/>
                <a:cs typeface="Times New Roman"/>
              </a:rPr>
              <a:t> </a:t>
            </a:r>
            <a:r>
              <a:rPr sz="2400" spc="-5" dirty="0">
                <a:latin typeface="Times New Roman"/>
                <a:cs typeface="Times New Roman"/>
              </a:rPr>
              <a:t>eklenmesi </a:t>
            </a:r>
            <a:r>
              <a:rPr sz="2400" spc="-585" dirty="0">
                <a:latin typeface="Times New Roman"/>
                <a:cs typeface="Times New Roman"/>
              </a:rPr>
              <a:t> </a:t>
            </a:r>
            <a:r>
              <a:rPr sz="2400" spc="-20" dirty="0">
                <a:latin typeface="Times New Roman"/>
                <a:cs typeface="Times New Roman"/>
              </a:rPr>
              <a:t>yoluyla</a:t>
            </a:r>
            <a:r>
              <a:rPr sz="2400" spc="85" dirty="0">
                <a:latin typeface="Times New Roman"/>
                <a:cs typeface="Times New Roman"/>
              </a:rPr>
              <a:t> </a:t>
            </a:r>
            <a:r>
              <a:rPr sz="2400" spc="-5" dirty="0">
                <a:latin typeface="Times New Roman"/>
                <a:cs typeface="Times New Roman"/>
              </a:rPr>
              <a:t>davranışı</a:t>
            </a:r>
            <a:r>
              <a:rPr sz="2400" spc="35" dirty="0">
                <a:latin typeface="Times New Roman"/>
                <a:cs typeface="Times New Roman"/>
              </a:rPr>
              <a:t> </a:t>
            </a:r>
            <a:r>
              <a:rPr sz="2400" dirty="0">
                <a:latin typeface="Times New Roman"/>
                <a:cs typeface="Times New Roman"/>
              </a:rPr>
              <a:t>olumlu</a:t>
            </a:r>
            <a:r>
              <a:rPr sz="2400" spc="-45" dirty="0">
                <a:latin typeface="Times New Roman"/>
                <a:cs typeface="Times New Roman"/>
              </a:rPr>
              <a:t> </a:t>
            </a:r>
            <a:r>
              <a:rPr sz="2400" spc="-15" dirty="0">
                <a:latin typeface="Times New Roman"/>
                <a:cs typeface="Times New Roman"/>
              </a:rPr>
              <a:t>yönde</a:t>
            </a:r>
            <a:r>
              <a:rPr sz="2400" spc="80" dirty="0">
                <a:latin typeface="Times New Roman"/>
                <a:cs typeface="Times New Roman"/>
              </a:rPr>
              <a:t> </a:t>
            </a:r>
            <a:r>
              <a:rPr sz="2400" spc="-5" dirty="0">
                <a:latin typeface="Times New Roman"/>
                <a:cs typeface="Times New Roman"/>
              </a:rPr>
              <a:t>değiştirme</a:t>
            </a:r>
            <a:r>
              <a:rPr sz="2400" spc="-10" dirty="0">
                <a:latin typeface="Times New Roman"/>
                <a:cs typeface="Times New Roman"/>
              </a:rPr>
              <a:t> </a:t>
            </a:r>
            <a:r>
              <a:rPr sz="2400" spc="-5" dirty="0">
                <a:latin typeface="Times New Roman"/>
                <a:cs typeface="Times New Roman"/>
              </a:rPr>
              <a:t>süreci</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u="heavy" dirty="0">
                <a:uFill>
                  <a:solidFill>
                    <a:srgbClr val="000000"/>
                  </a:solidFill>
                </a:uFill>
                <a:latin typeface="Times New Roman"/>
                <a:cs typeface="Times New Roman"/>
              </a:rPr>
              <a:t>Olumlu</a:t>
            </a:r>
            <a:r>
              <a:rPr sz="2400" u="heavy" spc="19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pekiştireç</a:t>
            </a:r>
            <a:r>
              <a:rPr sz="2400" spc="-5" dirty="0">
                <a:latin typeface="Times New Roman"/>
                <a:cs typeface="Times New Roman"/>
              </a:rPr>
              <a:t>:</a:t>
            </a:r>
            <a:r>
              <a:rPr sz="2400" spc="200" dirty="0">
                <a:latin typeface="Times New Roman"/>
                <a:cs typeface="Times New Roman"/>
              </a:rPr>
              <a:t> </a:t>
            </a:r>
            <a:r>
              <a:rPr sz="2400" spc="-5" dirty="0">
                <a:latin typeface="Times New Roman"/>
                <a:cs typeface="Times New Roman"/>
              </a:rPr>
              <a:t>Sonradan</a:t>
            </a:r>
            <a:r>
              <a:rPr sz="2400" spc="204" dirty="0">
                <a:latin typeface="Times New Roman"/>
                <a:cs typeface="Times New Roman"/>
              </a:rPr>
              <a:t> </a:t>
            </a:r>
            <a:r>
              <a:rPr sz="2400" spc="-5" dirty="0">
                <a:latin typeface="Times New Roman"/>
                <a:cs typeface="Times New Roman"/>
              </a:rPr>
              <a:t>ortama</a:t>
            </a:r>
            <a:r>
              <a:rPr sz="2400" spc="185" dirty="0">
                <a:latin typeface="Times New Roman"/>
                <a:cs typeface="Times New Roman"/>
              </a:rPr>
              <a:t> </a:t>
            </a:r>
            <a:r>
              <a:rPr sz="2400" spc="-5" dirty="0">
                <a:latin typeface="Times New Roman"/>
                <a:cs typeface="Times New Roman"/>
              </a:rPr>
              <a:t>dahil</a:t>
            </a:r>
            <a:r>
              <a:rPr sz="2400" spc="204" dirty="0">
                <a:latin typeface="Times New Roman"/>
                <a:cs typeface="Times New Roman"/>
              </a:rPr>
              <a:t> </a:t>
            </a:r>
            <a:r>
              <a:rPr sz="2400" spc="-5" dirty="0">
                <a:latin typeface="Times New Roman"/>
                <a:cs typeface="Times New Roman"/>
              </a:rPr>
              <a:t>edilerek</a:t>
            </a:r>
            <a:r>
              <a:rPr sz="2400" spc="204" dirty="0">
                <a:latin typeface="Times New Roman"/>
                <a:cs typeface="Times New Roman"/>
              </a:rPr>
              <a:t> </a:t>
            </a:r>
            <a:r>
              <a:rPr sz="2400" spc="-5" dirty="0">
                <a:latin typeface="Times New Roman"/>
                <a:cs typeface="Times New Roman"/>
              </a:rPr>
              <a:t>davranışı</a:t>
            </a:r>
            <a:r>
              <a:rPr sz="2400" spc="254" dirty="0">
                <a:latin typeface="Times New Roman"/>
                <a:cs typeface="Times New Roman"/>
              </a:rPr>
              <a:t> </a:t>
            </a:r>
            <a:r>
              <a:rPr sz="2400" spc="-15" dirty="0">
                <a:latin typeface="Times New Roman"/>
                <a:cs typeface="Times New Roman"/>
              </a:rPr>
              <a:t>yapan</a:t>
            </a:r>
            <a:r>
              <a:rPr sz="2400" spc="220" dirty="0">
                <a:latin typeface="Times New Roman"/>
                <a:cs typeface="Times New Roman"/>
              </a:rPr>
              <a:t> </a:t>
            </a:r>
            <a:r>
              <a:rPr sz="2400" dirty="0">
                <a:latin typeface="Times New Roman"/>
                <a:cs typeface="Times New Roman"/>
              </a:rPr>
              <a:t>kişide</a:t>
            </a:r>
            <a:r>
              <a:rPr sz="2400" spc="185" dirty="0">
                <a:latin typeface="Times New Roman"/>
                <a:cs typeface="Times New Roman"/>
              </a:rPr>
              <a:t> </a:t>
            </a:r>
            <a:r>
              <a:rPr sz="2400" spc="-5" dirty="0">
                <a:latin typeface="Times New Roman"/>
                <a:cs typeface="Times New Roman"/>
              </a:rPr>
              <a:t>hoş</a:t>
            </a:r>
            <a:r>
              <a:rPr sz="2400" spc="195" dirty="0">
                <a:latin typeface="Times New Roman"/>
                <a:cs typeface="Times New Roman"/>
              </a:rPr>
              <a:t> </a:t>
            </a:r>
            <a:r>
              <a:rPr sz="2400" dirty="0">
                <a:latin typeface="Times New Roman"/>
                <a:cs typeface="Times New Roman"/>
              </a:rPr>
              <a:t>bir</a:t>
            </a:r>
            <a:endParaRPr sz="2400">
              <a:latin typeface="Times New Roman"/>
              <a:cs typeface="Times New Roman"/>
            </a:endParaRPr>
          </a:p>
          <a:p>
            <a:pPr marL="241300">
              <a:lnSpc>
                <a:spcPct val="100000"/>
              </a:lnSpc>
            </a:pPr>
            <a:r>
              <a:rPr sz="2400" dirty="0">
                <a:latin typeface="Times New Roman"/>
                <a:cs typeface="Times New Roman"/>
              </a:rPr>
              <a:t>durum </a:t>
            </a:r>
            <a:r>
              <a:rPr sz="2400" spc="-15" dirty="0">
                <a:latin typeface="Times New Roman"/>
                <a:cs typeface="Times New Roman"/>
              </a:rPr>
              <a:t>yaratan</a:t>
            </a:r>
            <a:r>
              <a:rPr sz="2400" spc="100"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spc="-5" dirty="0">
                <a:latin typeface="Times New Roman"/>
                <a:cs typeface="Times New Roman"/>
              </a:rPr>
              <a:t>istenen</a:t>
            </a:r>
            <a:r>
              <a:rPr sz="2400" spc="5" dirty="0">
                <a:latin typeface="Times New Roman"/>
                <a:cs typeface="Times New Roman"/>
              </a:rPr>
              <a:t> </a:t>
            </a:r>
            <a:r>
              <a:rPr sz="2400" spc="-5" dirty="0">
                <a:latin typeface="Times New Roman"/>
                <a:cs typeface="Times New Roman"/>
              </a:rPr>
              <a:t>davranışın</a:t>
            </a:r>
            <a:r>
              <a:rPr sz="2400" spc="10" dirty="0">
                <a:latin typeface="Times New Roman"/>
                <a:cs typeface="Times New Roman"/>
              </a:rPr>
              <a:t> </a:t>
            </a:r>
            <a:r>
              <a:rPr sz="2400" spc="-15" dirty="0">
                <a:latin typeface="Times New Roman"/>
                <a:cs typeface="Times New Roman"/>
              </a:rPr>
              <a:t>ortaya</a:t>
            </a:r>
            <a:r>
              <a:rPr sz="2400" spc="65" dirty="0">
                <a:latin typeface="Times New Roman"/>
                <a:cs typeface="Times New Roman"/>
              </a:rPr>
              <a:t> </a:t>
            </a:r>
            <a:r>
              <a:rPr sz="2400" spc="-5" dirty="0">
                <a:latin typeface="Times New Roman"/>
                <a:cs typeface="Times New Roman"/>
              </a:rPr>
              <a:t>çıkma olasılığını</a:t>
            </a:r>
            <a:r>
              <a:rPr sz="2400" spc="-10" dirty="0">
                <a:latin typeface="Times New Roman"/>
                <a:cs typeface="Times New Roman"/>
              </a:rPr>
              <a:t> </a:t>
            </a:r>
            <a:r>
              <a:rPr sz="2400" spc="-5" dirty="0">
                <a:latin typeface="Times New Roman"/>
                <a:cs typeface="Times New Roman"/>
              </a:rPr>
              <a:t>arttıran</a:t>
            </a:r>
            <a:r>
              <a:rPr sz="2400" dirty="0">
                <a:latin typeface="Times New Roman"/>
                <a:cs typeface="Times New Roman"/>
              </a:rPr>
              <a:t> </a:t>
            </a:r>
            <a:r>
              <a:rPr sz="2400" spc="-15" dirty="0">
                <a:latin typeface="Times New Roman"/>
                <a:cs typeface="Times New Roman"/>
              </a:rPr>
              <a:t>uyarıcı</a:t>
            </a:r>
            <a:endParaRPr sz="240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Edimsel</a:t>
            </a:r>
            <a:r>
              <a:rPr spc="-5" dirty="0"/>
              <a:t> </a:t>
            </a:r>
            <a:r>
              <a:rPr dirty="0"/>
              <a:t>(operant)</a:t>
            </a:r>
            <a:r>
              <a:rPr spc="-20" dirty="0"/>
              <a:t> </a:t>
            </a:r>
            <a:r>
              <a:rPr spc="-5" dirty="0"/>
              <a:t>koşullanma</a:t>
            </a:r>
            <a:r>
              <a:rPr spc="10" dirty="0"/>
              <a:t> </a:t>
            </a:r>
            <a:r>
              <a:rPr dirty="0"/>
              <a:t>ve</a:t>
            </a:r>
            <a:r>
              <a:rPr spc="-30" dirty="0"/>
              <a:t> </a:t>
            </a:r>
            <a:r>
              <a:rPr spc="-5" dirty="0"/>
              <a:t>pekiştirme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080" y="1710689"/>
            <a:ext cx="10382885" cy="2983230"/>
          </a:xfrm>
          <a:prstGeom prst="rect">
            <a:avLst/>
          </a:prstGeom>
        </p:spPr>
        <p:txBody>
          <a:bodyPr vert="horz" wrap="square" lIns="0" tIns="11430" rIns="0" bIns="0" rtlCol="0">
            <a:spAutoFit/>
          </a:bodyPr>
          <a:lstStyle/>
          <a:p>
            <a:pPr marL="12700">
              <a:lnSpc>
                <a:spcPct val="100000"/>
              </a:lnSpc>
              <a:spcBef>
                <a:spcPts val="90"/>
              </a:spcBef>
            </a:pPr>
            <a:r>
              <a:rPr sz="2600" b="1" i="1" dirty="0">
                <a:solidFill>
                  <a:srgbClr val="4471C4"/>
                </a:solidFill>
                <a:latin typeface="Times New Roman"/>
                <a:cs typeface="Times New Roman"/>
              </a:rPr>
              <a:t>Olumsuz</a:t>
            </a:r>
            <a:r>
              <a:rPr sz="2600" b="1" i="1" spc="-15" dirty="0">
                <a:solidFill>
                  <a:srgbClr val="4471C4"/>
                </a:solidFill>
                <a:latin typeface="Times New Roman"/>
                <a:cs typeface="Times New Roman"/>
              </a:rPr>
              <a:t> </a:t>
            </a:r>
            <a:r>
              <a:rPr sz="2600" b="1" i="1" dirty="0">
                <a:solidFill>
                  <a:srgbClr val="4471C4"/>
                </a:solidFill>
                <a:latin typeface="Times New Roman"/>
                <a:cs typeface="Times New Roman"/>
              </a:rPr>
              <a:t>pekiştirme</a:t>
            </a:r>
            <a:r>
              <a:rPr sz="2600" b="1" i="1" spc="-10" dirty="0">
                <a:solidFill>
                  <a:srgbClr val="4471C4"/>
                </a:solidFill>
                <a:latin typeface="Times New Roman"/>
                <a:cs typeface="Times New Roman"/>
              </a:rPr>
              <a:t> </a:t>
            </a:r>
            <a:r>
              <a:rPr sz="2600" b="1" i="1" spc="-5" dirty="0">
                <a:solidFill>
                  <a:srgbClr val="4471C4"/>
                </a:solidFill>
                <a:latin typeface="Times New Roman"/>
                <a:cs typeface="Times New Roman"/>
              </a:rPr>
              <a:t>ve</a:t>
            </a:r>
            <a:r>
              <a:rPr sz="2600" b="1" i="1" spc="-20" dirty="0">
                <a:solidFill>
                  <a:srgbClr val="4471C4"/>
                </a:solidFill>
                <a:latin typeface="Times New Roman"/>
                <a:cs typeface="Times New Roman"/>
              </a:rPr>
              <a:t> </a:t>
            </a:r>
            <a:r>
              <a:rPr sz="2600" b="1" i="1" spc="-5" dirty="0">
                <a:solidFill>
                  <a:srgbClr val="4471C4"/>
                </a:solidFill>
                <a:latin typeface="Times New Roman"/>
                <a:cs typeface="Times New Roman"/>
              </a:rPr>
              <a:t>pekiştireçler</a:t>
            </a:r>
            <a:endParaRPr sz="2600">
              <a:latin typeface="Times New Roman"/>
              <a:cs typeface="Times New Roman"/>
            </a:endParaRPr>
          </a:p>
          <a:p>
            <a:pPr>
              <a:lnSpc>
                <a:spcPct val="100000"/>
              </a:lnSpc>
              <a:spcBef>
                <a:spcPts val="15"/>
              </a:spcBef>
            </a:pPr>
            <a:endParaRPr sz="2500">
              <a:latin typeface="Times New Roman"/>
              <a:cs typeface="Times New Roman"/>
            </a:endParaRPr>
          </a:p>
          <a:p>
            <a:pPr marL="241300" marR="5080" indent="-228600" algn="just">
              <a:lnSpc>
                <a:spcPct val="100000"/>
              </a:lnSpc>
              <a:buFont typeface="Arial MT"/>
              <a:buChar char="•"/>
              <a:tabLst>
                <a:tab pos="241300" algn="l"/>
              </a:tabLst>
            </a:pPr>
            <a:r>
              <a:rPr sz="2400" u="heavy" dirty="0">
                <a:uFill>
                  <a:solidFill>
                    <a:srgbClr val="000000"/>
                  </a:solidFill>
                </a:uFill>
                <a:latin typeface="Times New Roman"/>
                <a:cs typeface="Times New Roman"/>
              </a:rPr>
              <a:t>Olumsuz</a:t>
            </a:r>
            <a:r>
              <a:rPr sz="2400" u="heavy" spc="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pekiştirme</a:t>
            </a:r>
            <a:r>
              <a:rPr sz="2400" spc="-5" dirty="0">
                <a:latin typeface="Times New Roman"/>
                <a:cs typeface="Times New Roman"/>
              </a:rPr>
              <a:t>:</a:t>
            </a:r>
            <a:r>
              <a:rPr sz="2400" dirty="0">
                <a:latin typeface="Times New Roman"/>
                <a:cs typeface="Times New Roman"/>
              </a:rPr>
              <a:t> </a:t>
            </a:r>
            <a:r>
              <a:rPr sz="2400" spc="-10" dirty="0">
                <a:latin typeface="Times New Roman"/>
                <a:cs typeface="Times New Roman"/>
              </a:rPr>
              <a:t>Ortamdan</a:t>
            </a:r>
            <a:r>
              <a:rPr sz="2400" spc="-5" dirty="0">
                <a:latin typeface="Times New Roman"/>
                <a:cs typeface="Times New Roman"/>
              </a:rPr>
              <a:t> </a:t>
            </a:r>
            <a:r>
              <a:rPr sz="2400" spc="-10" dirty="0">
                <a:latin typeface="Times New Roman"/>
                <a:cs typeface="Times New Roman"/>
              </a:rPr>
              <a:t>organizma</a:t>
            </a:r>
            <a:r>
              <a:rPr sz="2400" spc="-5" dirty="0">
                <a:latin typeface="Times New Roman"/>
                <a:cs typeface="Times New Roman"/>
              </a:rPr>
              <a:t> </a:t>
            </a:r>
            <a:r>
              <a:rPr sz="2400" dirty="0">
                <a:latin typeface="Times New Roman"/>
                <a:cs typeface="Times New Roman"/>
              </a:rPr>
              <a:t>için</a:t>
            </a:r>
            <a:r>
              <a:rPr sz="2400" spc="5" dirty="0">
                <a:latin typeface="Times New Roman"/>
                <a:cs typeface="Times New Roman"/>
              </a:rPr>
              <a:t> </a:t>
            </a:r>
            <a:r>
              <a:rPr sz="2400" dirty="0">
                <a:latin typeface="Times New Roman"/>
                <a:cs typeface="Times New Roman"/>
              </a:rPr>
              <a:t>olumsuz</a:t>
            </a:r>
            <a:r>
              <a:rPr sz="2400" spc="5" dirty="0">
                <a:latin typeface="Times New Roman"/>
                <a:cs typeface="Times New Roman"/>
              </a:rPr>
              <a:t> </a:t>
            </a:r>
            <a:r>
              <a:rPr sz="2400" spc="-10" dirty="0">
                <a:latin typeface="Times New Roman"/>
                <a:cs typeface="Times New Roman"/>
              </a:rPr>
              <a:t>bir</a:t>
            </a:r>
            <a:r>
              <a:rPr sz="2400" spc="-5" dirty="0">
                <a:latin typeface="Times New Roman"/>
                <a:cs typeface="Times New Roman"/>
              </a:rPr>
              <a:t> </a:t>
            </a:r>
            <a:r>
              <a:rPr sz="2400" spc="-10" dirty="0">
                <a:latin typeface="Times New Roman"/>
                <a:cs typeface="Times New Roman"/>
              </a:rPr>
              <a:t>şeyin</a:t>
            </a:r>
            <a:r>
              <a:rPr sz="2400" spc="-5" dirty="0">
                <a:latin typeface="Times New Roman"/>
                <a:cs typeface="Times New Roman"/>
              </a:rPr>
              <a:t> çıkarılması </a:t>
            </a:r>
            <a:r>
              <a:rPr sz="2400" dirty="0">
                <a:latin typeface="Times New Roman"/>
                <a:cs typeface="Times New Roman"/>
              </a:rPr>
              <a:t> </a:t>
            </a:r>
            <a:r>
              <a:rPr sz="2400" spc="-20" dirty="0">
                <a:latin typeface="Times New Roman"/>
                <a:cs typeface="Times New Roman"/>
              </a:rPr>
              <a:t>yoluyla</a:t>
            </a:r>
            <a:r>
              <a:rPr sz="2400" spc="85" dirty="0">
                <a:latin typeface="Times New Roman"/>
                <a:cs typeface="Times New Roman"/>
              </a:rPr>
              <a:t> </a:t>
            </a:r>
            <a:r>
              <a:rPr sz="2400" spc="-5" dirty="0">
                <a:latin typeface="Times New Roman"/>
                <a:cs typeface="Times New Roman"/>
              </a:rPr>
              <a:t>davranışı</a:t>
            </a:r>
            <a:r>
              <a:rPr sz="2400" spc="35" dirty="0">
                <a:latin typeface="Times New Roman"/>
                <a:cs typeface="Times New Roman"/>
              </a:rPr>
              <a:t> </a:t>
            </a:r>
            <a:r>
              <a:rPr sz="2400" dirty="0">
                <a:latin typeface="Times New Roman"/>
                <a:cs typeface="Times New Roman"/>
              </a:rPr>
              <a:t>olumlu</a:t>
            </a:r>
            <a:r>
              <a:rPr sz="2400" spc="-45" dirty="0">
                <a:latin typeface="Times New Roman"/>
                <a:cs typeface="Times New Roman"/>
              </a:rPr>
              <a:t> </a:t>
            </a:r>
            <a:r>
              <a:rPr sz="2400" spc="-15" dirty="0">
                <a:latin typeface="Times New Roman"/>
                <a:cs typeface="Times New Roman"/>
              </a:rPr>
              <a:t>yönde</a:t>
            </a:r>
            <a:r>
              <a:rPr sz="2400" spc="80" dirty="0">
                <a:latin typeface="Times New Roman"/>
                <a:cs typeface="Times New Roman"/>
              </a:rPr>
              <a:t> </a:t>
            </a:r>
            <a:r>
              <a:rPr sz="2400" spc="-5" dirty="0">
                <a:latin typeface="Times New Roman"/>
                <a:cs typeface="Times New Roman"/>
              </a:rPr>
              <a:t>değiştirme</a:t>
            </a:r>
            <a:r>
              <a:rPr sz="2400" spc="-10" dirty="0">
                <a:latin typeface="Times New Roman"/>
                <a:cs typeface="Times New Roman"/>
              </a:rPr>
              <a:t> </a:t>
            </a:r>
            <a:r>
              <a:rPr sz="2400" spc="-5" dirty="0">
                <a:latin typeface="Times New Roman"/>
                <a:cs typeface="Times New Roman"/>
              </a:rPr>
              <a:t>süreci</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marR="5080" indent="-228600" algn="just">
              <a:lnSpc>
                <a:spcPct val="100000"/>
              </a:lnSpc>
              <a:spcBef>
                <a:spcPts val="5"/>
              </a:spcBef>
              <a:buFont typeface="Arial MT"/>
              <a:buChar char="•"/>
              <a:tabLst>
                <a:tab pos="241300" algn="l"/>
              </a:tabLst>
            </a:pPr>
            <a:r>
              <a:rPr sz="2400" u="heavy" dirty="0">
                <a:uFill>
                  <a:solidFill>
                    <a:srgbClr val="000000"/>
                  </a:solidFill>
                </a:uFill>
                <a:latin typeface="Times New Roman"/>
                <a:cs typeface="Times New Roman"/>
              </a:rPr>
              <a:t>Olumsuz</a:t>
            </a:r>
            <a:r>
              <a:rPr sz="2400" u="heavy" spc="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pekiştireç</a:t>
            </a:r>
            <a:r>
              <a:rPr sz="2400" spc="-5" dirty="0">
                <a:latin typeface="Times New Roman"/>
                <a:cs typeface="Times New Roman"/>
              </a:rPr>
              <a:t>:</a:t>
            </a:r>
            <a:r>
              <a:rPr sz="2400" dirty="0">
                <a:latin typeface="Times New Roman"/>
                <a:cs typeface="Times New Roman"/>
              </a:rPr>
              <a:t> </a:t>
            </a:r>
            <a:r>
              <a:rPr sz="2400" spc="-5" dirty="0">
                <a:latin typeface="Times New Roman"/>
                <a:cs typeface="Times New Roman"/>
              </a:rPr>
              <a:t>Ortamdan</a:t>
            </a:r>
            <a:r>
              <a:rPr sz="2400" dirty="0">
                <a:latin typeface="Times New Roman"/>
                <a:cs typeface="Times New Roman"/>
              </a:rPr>
              <a:t> </a:t>
            </a:r>
            <a:r>
              <a:rPr sz="2400" spc="-5" dirty="0">
                <a:latin typeface="Times New Roman"/>
                <a:cs typeface="Times New Roman"/>
              </a:rPr>
              <a:t>çıkarıldığında</a:t>
            </a:r>
            <a:r>
              <a:rPr sz="2400" dirty="0">
                <a:latin typeface="Times New Roman"/>
                <a:cs typeface="Times New Roman"/>
              </a:rPr>
              <a:t> </a:t>
            </a:r>
            <a:r>
              <a:rPr sz="2400" spc="-5" dirty="0">
                <a:latin typeface="Times New Roman"/>
                <a:cs typeface="Times New Roman"/>
              </a:rPr>
              <a:t>davranışı</a:t>
            </a:r>
            <a:r>
              <a:rPr sz="2400" dirty="0">
                <a:latin typeface="Times New Roman"/>
                <a:cs typeface="Times New Roman"/>
              </a:rPr>
              <a:t> </a:t>
            </a:r>
            <a:r>
              <a:rPr sz="2400" spc="-10" dirty="0">
                <a:latin typeface="Times New Roman"/>
                <a:cs typeface="Times New Roman"/>
              </a:rPr>
              <a:t>yapan</a:t>
            </a:r>
            <a:r>
              <a:rPr sz="2400" spc="-5" dirty="0">
                <a:latin typeface="Times New Roman"/>
                <a:cs typeface="Times New Roman"/>
              </a:rPr>
              <a:t> </a:t>
            </a:r>
            <a:r>
              <a:rPr sz="2400" dirty="0">
                <a:latin typeface="Times New Roman"/>
                <a:cs typeface="Times New Roman"/>
              </a:rPr>
              <a:t>kişinin</a:t>
            </a:r>
            <a:r>
              <a:rPr sz="2400" spc="5" dirty="0">
                <a:latin typeface="Times New Roman"/>
                <a:cs typeface="Times New Roman"/>
              </a:rPr>
              <a:t> </a:t>
            </a:r>
            <a:r>
              <a:rPr sz="2400" spc="-5" dirty="0">
                <a:latin typeface="Times New Roman"/>
                <a:cs typeface="Times New Roman"/>
              </a:rPr>
              <a:t>hoş</a:t>
            </a:r>
            <a:r>
              <a:rPr sz="2400" spc="590" dirty="0">
                <a:latin typeface="Times New Roman"/>
                <a:cs typeface="Times New Roman"/>
              </a:rPr>
              <a:t> </a:t>
            </a:r>
            <a:r>
              <a:rPr sz="2400" dirty="0">
                <a:latin typeface="Times New Roman"/>
                <a:cs typeface="Times New Roman"/>
              </a:rPr>
              <a:t>bir </a:t>
            </a:r>
            <a:r>
              <a:rPr sz="2400" spc="5" dirty="0">
                <a:latin typeface="Times New Roman"/>
                <a:cs typeface="Times New Roman"/>
              </a:rPr>
              <a:t> </a:t>
            </a:r>
            <a:r>
              <a:rPr sz="2400" dirty="0">
                <a:latin typeface="Times New Roman"/>
                <a:cs typeface="Times New Roman"/>
              </a:rPr>
              <a:t>durum </a:t>
            </a:r>
            <a:r>
              <a:rPr sz="2400" spc="-10" dirty="0">
                <a:latin typeface="Times New Roman"/>
                <a:cs typeface="Times New Roman"/>
              </a:rPr>
              <a:t>yaşamasına </a:t>
            </a:r>
            <a:r>
              <a:rPr sz="2400" dirty="0">
                <a:latin typeface="Times New Roman"/>
                <a:cs typeface="Times New Roman"/>
              </a:rPr>
              <a:t>ve istenen </a:t>
            </a:r>
            <a:r>
              <a:rPr sz="2400" spc="-5" dirty="0">
                <a:latin typeface="Times New Roman"/>
                <a:cs typeface="Times New Roman"/>
              </a:rPr>
              <a:t>davranışın </a:t>
            </a:r>
            <a:r>
              <a:rPr sz="2400" spc="-10" dirty="0">
                <a:latin typeface="Times New Roman"/>
                <a:cs typeface="Times New Roman"/>
              </a:rPr>
              <a:t>ortaya </a:t>
            </a:r>
            <a:r>
              <a:rPr sz="2400" spc="-5" dirty="0">
                <a:latin typeface="Times New Roman"/>
                <a:cs typeface="Times New Roman"/>
              </a:rPr>
              <a:t>çıkma olasılığının artmasına </a:t>
            </a:r>
            <a:r>
              <a:rPr sz="2400" spc="-20" dirty="0">
                <a:latin typeface="Times New Roman"/>
                <a:cs typeface="Times New Roman"/>
              </a:rPr>
              <a:t>yol </a:t>
            </a:r>
            <a:r>
              <a:rPr sz="2400" spc="-15" dirty="0">
                <a:latin typeface="Times New Roman"/>
                <a:cs typeface="Times New Roman"/>
              </a:rPr>
              <a:t> </a:t>
            </a:r>
            <a:r>
              <a:rPr sz="2400" spc="-10" dirty="0">
                <a:latin typeface="Times New Roman"/>
                <a:cs typeface="Times New Roman"/>
              </a:rPr>
              <a:t>açan</a:t>
            </a:r>
            <a:r>
              <a:rPr sz="2400" spc="25" dirty="0">
                <a:latin typeface="Times New Roman"/>
                <a:cs typeface="Times New Roman"/>
              </a:rPr>
              <a:t> </a:t>
            </a:r>
            <a:r>
              <a:rPr sz="2400" spc="-15" dirty="0">
                <a:latin typeface="Times New Roman"/>
                <a:cs typeface="Times New Roman"/>
              </a:rPr>
              <a:t>kişiyi</a:t>
            </a:r>
            <a:r>
              <a:rPr sz="2400" spc="55" dirty="0">
                <a:latin typeface="Times New Roman"/>
                <a:cs typeface="Times New Roman"/>
              </a:rPr>
              <a:t> </a:t>
            </a:r>
            <a:r>
              <a:rPr sz="2400" spc="-5" dirty="0">
                <a:latin typeface="Times New Roman"/>
                <a:cs typeface="Times New Roman"/>
              </a:rPr>
              <a:t>rahatsız</a:t>
            </a:r>
            <a:r>
              <a:rPr sz="2400" spc="-20" dirty="0">
                <a:latin typeface="Times New Roman"/>
                <a:cs typeface="Times New Roman"/>
              </a:rPr>
              <a:t> </a:t>
            </a:r>
            <a:r>
              <a:rPr sz="2400" spc="-5" dirty="0">
                <a:latin typeface="Times New Roman"/>
                <a:cs typeface="Times New Roman"/>
              </a:rPr>
              <a:t>hissettiren</a:t>
            </a:r>
            <a:r>
              <a:rPr sz="2400" spc="5" dirty="0">
                <a:latin typeface="Times New Roman"/>
                <a:cs typeface="Times New Roman"/>
              </a:rPr>
              <a:t> </a:t>
            </a:r>
            <a:r>
              <a:rPr sz="2400" spc="-15" dirty="0">
                <a:latin typeface="Times New Roman"/>
                <a:cs typeface="Times New Roman"/>
              </a:rPr>
              <a:t>uyarıcı</a:t>
            </a:r>
            <a:endParaRPr sz="2400">
              <a:latin typeface="Times New Roman"/>
              <a:cs typeface="Times New Roman"/>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Edimsel</a:t>
            </a:r>
            <a:r>
              <a:rPr spc="-5" dirty="0"/>
              <a:t> </a:t>
            </a:r>
            <a:r>
              <a:rPr dirty="0"/>
              <a:t>(operant)</a:t>
            </a:r>
            <a:r>
              <a:rPr spc="-20" dirty="0"/>
              <a:t> </a:t>
            </a:r>
            <a:r>
              <a:rPr spc="-5" dirty="0"/>
              <a:t>koşullanma</a:t>
            </a:r>
            <a:r>
              <a:rPr spc="10" dirty="0"/>
              <a:t> </a:t>
            </a:r>
            <a:r>
              <a:rPr dirty="0"/>
              <a:t>ve</a:t>
            </a:r>
            <a:r>
              <a:rPr spc="-30" dirty="0"/>
              <a:t> </a:t>
            </a:r>
            <a:r>
              <a:rPr spc="-5" dirty="0"/>
              <a:t>pekiştirme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Metin Yer Tutucusu 2"/>
          <p:cNvSpPr>
            <a:spLocks noGrp="1"/>
          </p:cNvSpPr>
          <p:nvPr>
            <p:ph type="body" idx="1"/>
          </p:nvPr>
        </p:nvSpPr>
        <p:spPr/>
        <p:txBody>
          <a:bodyPr/>
          <a:lstStyle/>
          <a:p>
            <a:endParaRPr lang="tr-TR"/>
          </a:p>
        </p:txBody>
      </p:sp>
      <p:pic>
        <p:nvPicPr>
          <p:cNvPr id="4" name="Rat Basketball at Wofford Colle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4415" y="1358376"/>
            <a:ext cx="8458200" cy="4704874"/>
          </a:xfrm>
          <a:prstGeom prst="rect">
            <a:avLst/>
          </a:prstGeom>
        </p:spPr>
      </p:pic>
    </p:spTree>
    <p:extLst>
      <p:ext uri="{BB962C8B-B14F-4D97-AF65-F5344CB8AC3E}">
        <p14:creationId xmlns:p14="http://schemas.microsoft.com/office/powerpoint/2010/main" val="2966466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Edimsel</a:t>
            </a:r>
            <a:r>
              <a:rPr lang="tr-TR" spc="-5" dirty="0"/>
              <a:t> </a:t>
            </a:r>
            <a:r>
              <a:rPr lang="tr-TR" dirty="0"/>
              <a:t>(</a:t>
            </a:r>
            <a:r>
              <a:rPr lang="tr-TR" dirty="0" err="1"/>
              <a:t>operant</a:t>
            </a:r>
            <a:r>
              <a:rPr lang="tr-TR" dirty="0"/>
              <a:t>)</a:t>
            </a:r>
            <a:r>
              <a:rPr lang="tr-TR" spc="-20" dirty="0"/>
              <a:t> </a:t>
            </a:r>
            <a:r>
              <a:rPr lang="tr-TR" spc="-5" dirty="0" smtClean="0"/>
              <a:t>koşullanma örnekleri</a:t>
            </a:r>
            <a:endParaRPr lang="tr-TR" dirty="0"/>
          </a:p>
        </p:txBody>
      </p:sp>
      <p:sp>
        <p:nvSpPr>
          <p:cNvPr id="3" name="Metin Yer Tutucusu 2"/>
          <p:cNvSpPr>
            <a:spLocks noGrp="1"/>
          </p:cNvSpPr>
          <p:nvPr>
            <p:ph type="body" idx="1"/>
          </p:nvPr>
        </p:nvSpPr>
        <p:spPr>
          <a:xfrm>
            <a:off x="910920" y="1630425"/>
            <a:ext cx="10370159" cy="4401205"/>
          </a:xfrm>
        </p:spPr>
        <p:txBody>
          <a:bodyPr/>
          <a:lstStyle/>
          <a:p>
            <a:pPr marL="457200" indent="-457200">
              <a:buFont typeface="Arial" panose="020B0604020202020204" pitchFamily="34" charset="0"/>
              <a:buChar char="•"/>
            </a:pPr>
            <a:r>
              <a:rPr lang="tr-TR" b="0" i="0" dirty="0">
                <a:solidFill>
                  <a:schemeClr val="tx1"/>
                </a:solidFill>
              </a:rPr>
              <a:t>Sınıfta parmak kaldırarak doğru cevap veren öğrenciye öğretmeni aferin der. Öğrenci almış olduğu bu </a:t>
            </a:r>
            <a:r>
              <a:rPr lang="tr-TR" b="0" i="0" dirty="0" err="1">
                <a:solidFill>
                  <a:schemeClr val="tx1"/>
                </a:solidFill>
              </a:rPr>
              <a:t>pekiştireç</a:t>
            </a:r>
            <a:r>
              <a:rPr lang="tr-TR" b="0" i="0" dirty="0">
                <a:solidFill>
                  <a:schemeClr val="tx1"/>
                </a:solidFill>
              </a:rPr>
              <a:t> sayesinde her soru sorulduğunda parmak </a:t>
            </a:r>
            <a:r>
              <a:rPr lang="tr-TR" b="0" i="0" dirty="0" smtClean="0">
                <a:solidFill>
                  <a:schemeClr val="tx1"/>
                </a:solidFill>
              </a:rPr>
              <a:t>kaldırır.</a:t>
            </a:r>
          </a:p>
          <a:p>
            <a:pPr marL="457200" indent="-457200">
              <a:buFont typeface="Arial" panose="020B0604020202020204" pitchFamily="34" charset="0"/>
              <a:buChar char="•"/>
            </a:pPr>
            <a:endParaRPr lang="tr-TR" b="0" i="0" dirty="0" smtClean="0">
              <a:solidFill>
                <a:schemeClr val="tx1"/>
              </a:solidFill>
            </a:endParaRPr>
          </a:p>
          <a:p>
            <a:pPr marL="457200" indent="-457200">
              <a:buFont typeface="Arial" panose="020B0604020202020204" pitchFamily="34" charset="0"/>
              <a:buChar char="•"/>
            </a:pPr>
            <a:r>
              <a:rPr lang="tr-TR" b="0" i="0" dirty="0" smtClean="0">
                <a:solidFill>
                  <a:schemeClr val="tx1"/>
                </a:solidFill>
              </a:rPr>
              <a:t>Kızın yeni </a:t>
            </a:r>
            <a:r>
              <a:rPr lang="tr-TR" b="0" i="0" dirty="0">
                <a:solidFill>
                  <a:schemeClr val="tx1"/>
                </a:solidFill>
              </a:rPr>
              <a:t>almış olduğu giysi beğenilirse , tekrar </a:t>
            </a:r>
            <a:r>
              <a:rPr lang="tr-TR" b="0" i="0" dirty="0" smtClean="0">
                <a:solidFill>
                  <a:schemeClr val="tx1"/>
                </a:solidFill>
              </a:rPr>
              <a:t>giyer.</a:t>
            </a:r>
          </a:p>
          <a:p>
            <a:pPr marL="457200" indent="-457200">
              <a:buFont typeface="Arial" panose="020B0604020202020204" pitchFamily="34" charset="0"/>
              <a:buChar char="•"/>
            </a:pPr>
            <a:endParaRPr lang="tr-TR" b="0" i="0" dirty="0" smtClean="0">
              <a:solidFill>
                <a:schemeClr val="tx1"/>
              </a:solidFill>
            </a:endParaRPr>
          </a:p>
          <a:p>
            <a:pPr marL="457200" indent="-457200">
              <a:buFont typeface="Arial" panose="020B0604020202020204" pitchFamily="34" charset="0"/>
              <a:buChar char="•"/>
            </a:pPr>
            <a:r>
              <a:rPr lang="tr-TR" b="0" i="0" dirty="0">
                <a:solidFill>
                  <a:schemeClr val="tx1"/>
                </a:solidFill>
              </a:rPr>
              <a:t>D</a:t>
            </a:r>
            <a:r>
              <a:rPr lang="tr-TR" b="0" i="0" dirty="0" smtClean="0">
                <a:solidFill>
                  <a:schemeClr val="tx1"/>
                </a:solidFill>
              </a:rPr>
              <a:t>erste </a:t>
            </a:r>
            <a:r>
              <a:rPr lang="tr-TR" b="0" i="0" dirty="0">
                <a:solidFill>
                  <a:schemeClr val="tx1"/>
                </a:solidFill>
              </a:rPr>
              <a:t>farklı kaynaklardan çalışan öğrenci öğretmeni tarafından övülür, öğrencinin çalışma isteği daha da artar</a:t>
            </a:r>
            <a:r>
              <a:rPr lang="tr-TR" b="0" i="0" dirty="0" smtClean="0">
                <a:solidFill>
                  <a:schemeClr val="tx1"/>
                </a:solidFill>
              </a:rPr>
              <a:t>.</a:t>
            </a:r>
          </a:p>
          <a:p>
            <a:pPr marL="457200" indent="-457200">
              <a:buFont typeface="Arial" panose="020B0604020202020204" pitchFamily="34" charset="0"/>
              <a:buChar char="•"/>
            </a:pPr>
            <a:endParaRPr lang="tr-TR" b="0" i="0" dirty="0" smtClean="0">
              <a:solidFill>
                <a:schemeClr val="tx1"/>
              </a:solidFill>
            </a:endParaRPr>
          </a:p>
          <a:p>
            <a:pPr marL="457200" indent="-457200">
              <a:buFont typeface="Arial" panose="020B0604020202020204" pitchFamily="34" charset="0"/>
              <a:buChar char="•"/>
            </a:pPr>
            <a:r>
              <a:rPr lang="tr-TR" b="0" i="0" dirty="0">
                <a:solidFill>
                  <a:schemeClr val="tx1"/>
                </a:solidFill>
              </a:rPr>
              <a:t>Bugün üstünü kirletmeden eve gelirsen sana ödül vereceğim dedikten sonra çocuk temiz bir şekilde eve gelirse ödül verilmesi.</a:t>
            </a:r>
          </a:p>
        </p:txBody>
      </p:sp>
    </p:spTree>
    <p:extLst>
      <p:ext uri="{BB962C8B-B14F-4D97-AF65-F5344CB8AC3E}">
        <p14:creationId xmlns:p14="http://schemas.microsoft.com/office/powerpoint/2010/main" val="29359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5386" y="704545"/>
            <a:ext cx="3884295" cy="574675"/>
          </a:xfrm>
          <a:prstGeom prst="rect">
            <a:avLst/>
          </a:prstGeom>
        </p:spPr>
        <p:txBody>
          <a:bodyPr vert="horz" wrap="square" lIns="0" tIns="12700" rIns="0" bIns="0" rtlCol="0">
            <a:spAutoFit/>
          </a:bodyPr>
          <a:lstStyle/>
          <a:p>
            <a:pPr marL="12700">
              <a:lnSpc>
                <a:spcPct val="100000"/>
              </a:lnSpc>
              <a:spcBef>
                <a:spcPts val="100"/>
              </a:spcBef>
            </a:pPr>
            <a:r>
              <a:rPr spc="-10" dirty="0"/>
              <a:t>İnsan</a:t>
            </a:r>
            <a:r>
              <a:rPr spc="-15" dirty="0"/>
              <a:t> </a:t>
            </a:r>
            <a:r>
              <a:rPr spc="-5" dirty="0"/>
              <a:t>nasıl</a:t>
            </a:r>
            <a:r>
              <a:rPr spc="-25" dirty="0"/>
              <a:t> </a:t>
            </a:r>
            <a:r>
              <a:rPr spc="-5" dirty="0"/>
              <a:t>öğrenir?</a:t>
            </a:r>
          </a:p>
        </p:txBody>
      </p:sp>
      <p:sp>
        <p:nvSpPr>
          <p:cNvPr id="3" name="object 3"/>
          <p:cNvSpPr txBox="1"/>
          <p:nvPr/>
        </p:nvSpPr>
        <p:spPr>
          <a:xfrm>
            <a:off x="657250" y="1580769"/>
            <a:ext cx="10878820" cy="148907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5" dirty="0">
                <a:latin typeface="Times New Roman"/>
                <a:cs typeface="Times New Roman"/>
              </a:rPr>
              <a:t>İnsan</a:t>
            </a:r>
            <a:r>
              <a:rPr sz="2400" spc="55" dirty="0">
                <a:latin typeface="Times New Roman"/>
                <a:cs typeface="Times New Roman"/>
              </a:rPr>
              <a:t> </a:t>
            </a:r>
            <a:r>
              <a:rPr sz="2400" spc="-5" dirty="0">
                <a:latin typeface="Times New Roman"/>
                <a:cs typeface="Times New Roman"/>
              </a:rPr>
              <a:t>öğrenmesi</a:t>
            </a:r>
            <a:r>
              <a:rPr sz="2400" spc="15" dirty="0">
                <a:latin typeface="Times New Roman"/>
                <a:cs typeface="Times New Roman"/>
              </a:rPr>
              <a:t> </a:t>
            </a:r>
            <a:r>
              <a:rPr sz="2400" spc="-10" dirty="0">
                <a:latin typeface="Times New Roman"/>
                <a:cs typeface="Times New Roman"/>
              </a:rPr>
              <a:t>diğer</a:t>
            </a:r>
            <a:r>
              <a:rPr sz="2400" spc="5" dirty="0">
                <a:latin typeface="Times New Roman"/>
                <a:cs typeface="Times New Roman"/>
              </a:rPr>
              <a:t> </a:t>
            </a:r>
            <a:r>
              <a:rPr sz="2400" spc="-5" dirty="0">
                <a:latin typeface="Times New Roman"/>
                <a:cs typeface="Times New Roman"/>
              </a:rPr>
              <a:t>canlılara</a:t>
            </a:r>
            <a:r>
              <a:rPr sz="2400" spc="-15" dirty="0">
                <a:latin typeface="Times New Roman"/>
                <a:cs typeface="Times New Roman"/>
              </a:rPr>
              <a:t> </a:t>
            </a:r>
            <a:r>
              <a:rPr sz="2400" dirty="0">
                <a:latin typeface="Times New Roman"/>
                <a:cs typeface="Times New Roman"/>
              </a:rPr>
              <a:t>benzemez…</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0665" marR="5080" indent="-228600">
              <a:lnSpc>
                <a:spcPct val="100000"/>
              </a:lnSpc>
              <a:buFont typeface="Arial MT"/>
              <a:buChar char="•"/>
              <a:tabLst>
                <a:tab pos="241300" algn="l"/>
                <a:tab pos="933450" algn="l"/>
                <a:tab pos="1689100" algn="l"/>
                <a:tab pos="2987675" algn="l"/>
                <a:tab pos="3829050" algn="l"/>
                <a:tab pos="5405755" algn="l"/>
                <a:tab pos="6469380" algn="l"/>
                <a:tab pos="8152130" algn="l"/>
                <a:tab pos="9258935" algn="l"/>
              </a:tabLst>
            </a:pPr>
            <a:r>
              <a:rPr sz="2400" dirty="0">
                <a:latin typeface="Times New Roman"/>
                <a:cs typeface="Times New Roman"/>
              </a:rPr>
              <a:t>Çok	d</a:t>
            </a:r>
            <a:r>
              <a:rPr sz="2400" spc="-10" dirty="0">
                <a:latin typeface="Times New Roman"/>
                <a:cs typeface="Times New Roman"/>
              </a:rPr>
              <a:t>a</a:t>
            </a:r>
            <a:r>
              <a:rPr sz="2400" dirty="0">
                <a:latin typeface="Times New Roman"/>
                <a:cs typeface="Times New Roman"/>
              </a:rPr>
              <a:t>ha	k</a:t>
            </a:r>
            <a:r>
              <a:rPr sz="2400" spc="-10" dirty="0">
                <a:latin typeface="Times New Roman"/>
                <a:cs typeface="Times New Roman"/>
              </a:rPr>
              <a:t>a</a:t>
            </a:r>
            <a:r>
              <a:rPr sz="2400" dirty="0">
                <a:latin typeface="Times New Roman"/>
                <a:cs typeface="Times New Roman"/>
              </a:rPr>
              <a:t>rm</a:t>
            </a:r>
            <a:r>
              <a:rPr sz="2400" spc="-15" dirty="0">
                <a:latin typeface="Times New Roman"/>
                <a:cs typeface="Times New Roman"/>
              </a:rPr>
              <a:t>a</a:t>
            </a:r>
            <a:r>
              <a:rPr sz="2400" spc="-5" dirty="0">
                <a:latin typeface="Times New Roman"/>
                <a:cs typeface="Times New Roman"/>
              </a:rPr>
              <a:t>şı</a:t>
            </a:r>
            <a:r>
              <a:rPr sz="2400" dirty="0">
                <a:latin typeface="Times New Roman"/>
                <a:cs typeface="Times New Roman"/>
              </a:rPr>
              <a:t>k	</a:t>
            </a:r>
            <a:r>
              <a:rPr sz="2400" spc="-5" dirty="0">
                <a:latin typeface="Times New Roman"/>
                <a:cs typeface="Times New Roman"/>
              </a:rPr>
              <a:t>so</a:t>
            </a:r>
            <a:r>
              <a:rPr sz="2400" spc="-55" dirty="0">
                <a:latin typeface="Times New Roman"/>
                <a:cs typeface="Times New Roman"/>
              </a:rPr>
              <a:t>y</a:t>
            </a:r>
            <a:r>
              <a:rPr sz="2400" spc="20" dirty="0">
                <a:latin typeface="Times New Roman"/>
                <a:cs typeface="Times New Roman"/>
              </a:rPr>
              <a:t>u</a:t>
            </a:r>
            <a:r>
              <a:rPr sz="2400" dirty="0">
                <a:latin typeface="Times New Roman"/>
                <a:cs typeface="Times New Roman"/>
              </a:rPr>
              <a:t>t	k</a:t>
            </a:r>
            <a:r>
              <a:rPr sz="2400" spc="-10" dirty="0">
                <a:latin typeface="Times New Roman"/>
                <a:cs typeface="Times New Roman"/>
              </a:rPr>
              <a:t>a</a:t>
            </a:r>
            <a:r>
              <a:rPr sz="2400" dirty="0">
                <a:latin typeface="Times New Roman"/>
                <a:cs typeface="Times New Roman"/>
              </a:rPr>
              <a:t>vr</a:t>
            </a:r>
            <a:r>
              <a:rPr sz="2400" spc="-20" dirty="0">
                <a:latin typeface="Times New Roman"/>
                <a:cs typeface="Times New Roman"/>
              </a:rPr>
              <a:t>a</a:t>
            </a:r>
            <a:r>
              <a:rPr sz="2400" dirty="0">
                <a:latin typeface="Times New Roman"/>
                <a:cs typeface="Times New Roman"/>
              </a:rPr>
              <a:t>m</a:t>
            </a:r>
            <a:r>
              <a:rPr sz="2400" spc="5" dirty="0">
                <a:latin typeface="Times New Roman"/>
                <a:cs typeface="Times New Roman"/>
              </a:rPr>
              <a:t>l</a:t>
            </a:r>
            <a:r>
              <a:rPr sz="2400" spc="-10" dirty="0">
                <a:latin typeface="Times New Roman"/>
                <a:cs typeface="Times New Roman"/>
              </a:rPr>
              <a:t>a</a:t>
            </a:r>
            <a:r>
              <a:rPr sz="2400" dirty="0">
                <a:latin typeface="Times New Roman"/>
                <a:cs typeface="Times New Roman"/>
              </a:rPr>
              <a:t>rı,	</a:t>
            </a:r>
            <a:r>
              <a:rPr sz="2400" spc="-5" dirty="0">
                <a:latin typeface="Times New Roman"/>
                <a:cs typeface="Times New Roman"/>
              </a:rPr>
              <a:t>s</a:t>
            </a:r>
            <a:r>
              <a:rPr sz="2400" spc="-15" dirty="0">
                <a:latin typeface="Times New Roman"/>
                <a:cs typeface="Times New Roman"/>
              </a:rPr>
              <a:t>e</a:t>
            </a:r>
            <a:r>
              <a:rPr sz="2400" dirty="0">
                <a:latin typeface="Times New Roman"/>
                <a:cs typeface="Times New Roman"/>
              </a:rPr>
              <a:t>mbol	</a:t>
            </a:r>
            <a:r>
              <a:rPr sz="2400" spc="-5" dirty="0">
                <a:latin typeface="Times New Roman"/>
                <a:cs typeface="Times New Roman"/>
              </a:rPr>
              <a:t>si</a:t>
            </a:r>
            <a:r>
              <a:rPr sz="2400" dirty="0">
                <a:latin typeface="Times New Roman"/>
                <a:cs typeface="Times New Roman"/>
              </a:rPr>
              <a:t>stemle</a:t>
            </a:r>
            <a:r>
              <a:rPr sz="2400" spc="-15" dirty="0">
                <a:latin typeface="Times New Roman"/>
                <a:cs typeface="Times New Roman"/>
              </a:rPr>
              <a:t>r</a:t>
            </a:r>
            <a:r>
              <a:rPr sz="2400" dirty="0">
                <a:latin typeface="Times New Roman"/>
                <a:cs typeface="Times New Roman"/>
              </a:rPr>
              <a:t>in</a:t>
            </a:r>
            <a:r>
              <a:rPr sz="2400" spc="5" dirty="0">
                <a:latin typeface="Times New Roman"/>
                <a:cs typeface="Times New Roman"/>
              </a:rPr>
              <a:t>i</a:t>
            </a:r>
            <a:r>
              <a:rPr sz="2400" dirty="0">
                <a:latin typeface="Times New Roman"/>
                <a:cs typeface="Times New Roman"/>
              </a:rPr>
              <a:t>,	</a:t>
            </a:r>
            <a:r>
              <a:rPr sz="2400" spc="-35" dirty="0">
                <a:latin typeface="Times New Roman"/>
                <a:cs typeface="Times New Roman"/>
              </a:rPr>
              <a:t>f</a:t>
            </a:r>
            <a:r>
              <a:rPr sz="2400" dirty="0">
                <a:latin typeface="Times New Roman"/>
                <a:cs typeface="Times New Roman"/>
              </a:rPr>
              <a:t>i</a:t>
            </a:r>
            <a:r>
              <a:rPr sz="2400" spc="5" dirty="0">
                <a:latin typeface="Times New Roman"/>
                <a:cs typeface="Times New Roman"/>
              </a:rPr>
              <a:t>k</a:t>
            </a:r>
            <a:r>
              <a:rPr sz="2400" dirty="0">
                <a:latin typeface="Times New Roman"/>
                <a:cs typeface="Times New Roman"/>
              </a:rPr>
              <a:t>irle</a:t>
            </a:r>
            <a:r>
              <a:rPr sz="2400" spc="-15" dirty="0">
                <a:latin typeface="Times New Roman"/>
                <a:cs typeface="Times New Roman"/>
              </a:rPr>
              <a:t>r</a:t>
            </a:r>
            <a:r>
              <a:rPr sz="2400" dirty="0">
                <a:latin typeface="Times New Roman"/>
                <a:cs typeface="Times New Roman"/>
              </a:rPr>
              <a:t>i	ö</a:t>
            </a:r>
            <a:r>
              <a:rPr sz="2400" spc="-25" dirty="0">
                <a:latin typeface="Times New Roman"/>
                <a:cs typeface="Times New Roman"/>
              </a:rPr>
              <a:t>ğ</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n</a:t>
            </a:r>
            <a:r>
              <a:rPr sz="2400" spc="-10" dirty="0">
                <a:latin typeface="Times New Roman"/>
                <a:cs typeface="Times New Roman"/>
              </a:rPr>
              <a:t>e</a:t>
            </a:r>
            <a:r>
              <a:rPr sz="2400" dirty="0">
                <a:latin typeface="Times New Roman"/>
                <a:cs typeface="Times New Roman"/>
              </a:rPr>
              <a:t>bi</a:t>
            </a:r>
            <a:r>
              <a:rPr sz="2400" spc="5" dirty="0">
                <a:latin typeface="Times New Roman"/>
                <a:cs typeface="Times New Roman"/>
              </a:rPr>
              <a:t>l</a:t>
            </a:r>
            <a:r>
              <a:rPr sz="2400" dirty="0">
                <a:latin typeface="Times New Roman"/>
                <a:cs typeface="Times New Roman"/>
              </a:rPr>
              <a:t>m</a:t>
            </a:r>
            <a:r>
              <a:rPr sz="2400" spc="5" dirty="0">
                <a:latin typeface="Times New Roman"/>
                <a:cs typeface="Times New Roman"/>
              </a:rPr>
              <a:t>e</a:t>
            </a:r>
            <a:r>
              <a:rPr sz="2400" dirty="0">
                <a:latin typeface="Times New Roman"/>
                <a:cs typeface="Times New Roman"/>
              </a:rPr>
              <a:t>;  </a:t>
            </a:r>
            <a:r>
              <a:rPr sz="2400" spc="-5" dirty="0">
                <a:latin typeface="Times New Roman"/>
                <a:cs typeface="Times New Roman"/>
              </a:rPr>
              <a:t>karmaşık</a:t>
            </a:r>
            <a:r>
              <a:rPr sz="2400" dirty="0">
                <a:latin typeface="Times New Roman"/>
                <a:cs typeface="Times New Roman"/>
              </a:rPr>
              <a:t> </a:t>
            </a:r>
            <a:r>
              <a:rPr sz="2400" spc="-5" dirty="0">
                <a:latin typeface="Times New Roman"/>
                <a:cs typeface="Times New Roman"/>
              </a:rPr>
              <a:t>problemleri</a:t>
            </a:r>
            <a:r>
              <a:rPr sz="2400" spc="5" dirty="0">
                <a:latin typeface="Times New Roman"/>
                <a:cs typeface="Times New Roman"/>
              </a:rPr>
              <a:t> </a:t>
            </a:r>
            <a:r>
              <a:rPr sz="2400" dirty="0">
                <a:latin typeface="Times New Roman"/>
                <a:cs typeface="Times New Roman"/>
              </a:rPr>
              <a:t>çözebilme</a:t>
            </a:r>
            <a:r>
              <a:rPr sz="2400" spc="-30" dirty="0">
                <a:latin typeface="Times New Roman"/>
                <a:cs typeface="Times New Roman"/>
              </a:rPr>
              <a:t> </a:t>
            </a:r>
            <a:r>
              <a:rPr sz="2400" spc="-40" dirty="0">
                <a:latin typeface="Times New Roman"/>
                <a:cs typeface="Times New Roman"/>
              </a:rPr>
              <a:t>ya</a:t>
            </a:r>
            <a:r>
              <a:rPr sz="2400" spc="60" dirty="0">
                <a:latin typeface="Times New Roman"/>
                <a:cs typeface="Times New Roman"/>
              </a:rPr>
              <a:t> </a:t>
            </a:r>
            <a:r>
              <a:rPr sz="2400" spc="-5" dirty="0">
                <a:latin typeface="Times New Roman"/>
                <a:cs typeface="Times New Roman"/>
              </a:rPr>
              <a:t>da</a:t>
            </a:r>
            <a:r>
              <a:rPr sz="2400" spc="-15" dirty="0">
                <a:latin typeface="Times New Roman"/>
                <a:cs typeface="Times New Roman"/>
              </a:rPr>
              <a:t> </a:t>
            </a:r>
            <a:r>
              <a:rPr sz="2400" spc="-5" dirty="0">
                <a:latin typeface="Times New Roman"/>
                <a:cs typeface="Times New Roman"/>
              </a:rPr>
              <a:t>problem</a:t>
            </a:r>
            <a:r>
              <a:rPr sz="2400" spc="5" dirty="0">
                <a:latin typeface="Times New Roman"/>
                <a:cs typeface="Times New Roman"/>
              </a:rPr>
              <a:t> </a:t>
            </a:r>
            <a:r>
              <a:rPr sz="2400" spc="-5" dirty="0">
                <a:latin typeface="Times New Roman"/>
                <a:cs typeface="Times New Roman"/>
              </a:rPr>
              <a:t>üretme…</a:t>
            </a:r>
            <a:endParaRPr sz="2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rotWithShape="1">
          <a:blip r:embed="rId2"/>
          <a:srcRect l="16933" t="30191" r="40733" b="59308"/>
          <a:stretch/>
        </p:blipFill>
        <p:spPr>
          <a:xfrm>
            <a:off x="533400" y="304800"/>
            <a:ext cx="9144000" cy="1219200"/>
          </a:xfrm>
          <a:prstGeom prst="rect">
            <a:avLst/>
          </a:prstGeom>
        </p:spPr>
      </p:pic>
      <p:sp>
        <p:nvSpPr>
          <p:cNvPr id="3" name="Metin Yer Tutucusu 2"/>
          <p:cNvSpPr>
            <a:spLocks noGrp="1"/>
          </p:cNvSpPr>
          <p:nvPr>
            <p:ph type="body" idx="1"/>
          </p:nvPr>
        </p:nvSpPr>
        <p:spPr>
          <a:xfrm>
            <a:off x="762000" y="1606942"/>
            <a:ext cx="9220200" cy="646331"/>
          </a:xfrm>
        </p:spPr>
        <p:txBody>
          <a:bodyPr/>
          <a:lstStyle/>
          <a:p>
            <a:r>
              <a:rPr lang="tr-TR" sz="1400" b="0" dirty="0" smtClean="0"/>
              <a:t>Can açısından: Ablanın ödev yapması Can’ın ağlama davranışına …………’</a:t>
            </a:r>
            <a:r>
              <a:rPr lang="tr-TR" sz="1400" b="0" dirty="0" err="1" smtClean="0"/>
              <a:t>dır</a:t>
            </a:r>
            <a:r>
              <a:rPr lang="tr-TR" sz="1400" b="0" dirty="0" smtClean="0"/>
              <a:t>.</a:t>
            </a:r>
          </a:p>
          <a:p>
            <a:r>
              <a:rPr lang="tr-TR" sz="1400" b="0" dirty="0" smtClean="0"/>
              <a:t>Abla açısından: Ablanın </a:t>
            </a:r>
            <a:r>
              <a:rPr lang="tr-TR" sz="1400" b="0" dirty="0"/>
              <a:t>ödev </a:t>
            </a:r>
            <a:r>
              <a:rPr lang="tr-TR" sz="1400" b="0" dirty="0" smtClean="0"/>
              <a:t>yapması ve Can’ın ağlamasının durması …………’</a:t>
            </a:r>
            <a:r>
              <a:rPr lang="tr-TR" sz="1400" b="0" dirty="0" err="1" smtClean="0"/>
              <a:t>dır</a:t>
            </a:r>
            <a:r>
              <a:rPr lang="tr-TR" sz="1400" b="0" dirty="0" smtClean="0"/>
              <a:t>.</a:t>
            </a:r>
          </a:p>
          <a:p>
            <a:endParaRPr lang="tr-TR" sz="1400" b="0" dirty="0"/>
          </a:p>
        </p:txBody>
      </p:sp>
      <p:sp>
        <p:nvSpPr>
          <p:cNvPr id="6" name="Dikdörtgen 5"/>
          <p:cNvSpPr/>
          <p:nvPr/>
        </p:nvSpPr>
        <p:spPr>
          <a:xfrm>
            <a:off x="568911" y="2743200"/>
            <a:ext cx="10985377" cy="3385542"/>
          </a:xfrm>
          <a:prstGeom prst="rect">
            <a:avLst/>
          </a:prstGeom>
        </p:spPr>
        <p:txBody>
          <a:bodyPr wrap="square">
            <a:spAutoFit/>
          </a:bodyPr>
          <a:lstStyle/>
          <a:p>
            <a:pPr fontAlgn="base"/>
            <a:r>
              <a:rPr lang="tr-TR" sz="1200" dirty="0" smtClean="0">
                <a:solidFill>
                  <a:srgbClr val="757575"/>
                </a:solidFill>
                <a:latin typeface="Open Sans"/>
              </a:rPr>
              <a:t>Örnek: Arkadaşlarının </a:t>
            </a:r>
            <a:r>
              <a:rPr lang="tr-TR" sz="1200" dirty="0">
                <a:solidFill>
                  <a:srgbClr val="757575"/>
                </a:solidFill>
                <a:latin typeface="Open Sans"/>
              </a:rPr>
              <a:t>kendisiyle alay etmesinden rahatsız olan bir ilköğretim okulu öğrencisi onları öğretmenine şikâyet etmiş ve öğretmeni duruma müdahale ederek arkadaşlarının onunla alay etmekten vazgeçmelerini sağlamıştır. Bu olaydan sonra, arkadaşları hoşlanmadığı bir davranışta bulunduğunda öğrenci hemen öğretmenine başvurmaya başlamıştır.</a:t>
            </a:r>
            <a:r>
              <a:rPr lang="tr-TR" sz="1200" dirty="0"/>
              <a:t/>
            </a:r>
            <a:br>
              <a:rPr lang="tr-TR" sz="1200" dirty="0"/>
            </a:br>
            <a:r>
              <a:rPr lang="tr-TR" sz="1200" b="1" dirty="0">
                <a:solidFill>
                  <a:srgbClr val="757575"/>
                </a:solidFill>
                <a:latin typeface="Open Sans"/>
              </a:rPr>
              <a:t>Öğrencinin arkadaşlarının kendisini rahatsız eden her davranışını öğretmene şikâyet etmeye başlaması aşağıdakilerden hangisinin sonucudur?</a:t>
            </a:r>
            <a:endParaRPr lang="tr-TR" sz="1200" dirty="0">
              <a:solidFill>
                <a:srgbClr val="757575"/>
              </a:solidFill>
              <a:latin typeface="Open Sans"/>
            </a:endParaRPr>
          </a:p>
          <a:p>
            <a:pPr fontAlgn="base">
              <a:buFont typeface="+mj-lt"/>
              <a:buAutoNum type="arabicPeriod"/>
            </a:pPr>
            <a:r>
              <a:rPr lang="tr-TR" sz="1200" dirty="0">
                <a:solidFill>
                  <a:srgbClr val="21759B"/>
                </a:solidFill>
                <a:latin typeface="Open Sans"/>
              </a:rPr>
              <a:t>Kendiliğinden geri gelme</a:t>
            </a:r>
            <a:endParaRPr lang="tr-TR" sz="1200" dirty="0">
              <a:solidFill>
                <a:srgbClr val="757575"/>
              </a:solidFill>
              <a:latin typeface="Open Sans"/>
            </a:endParaRPr>
          </a:p>
          <a:p>
            <a:pPr fontAlgn="base">
              <a:buFont typeface="+mj-lt"/>
              <a:buAutoNum type="arabicPeriod"/>
            </a:pPr>
            <a:r>
              <a:rPr lang="tr-TR" sz="1200" dirty="0">
                <a:solidFill>
                  <a:srgbClr val="21759B"/>
                </a:solidFill>
                <a:latin typeface="Open Sans"/>
              </a:rPr>
              <a:t>Karşıt tepki oluşturma</a:t>
            </a:r>
            <a:endParaRPr lang="tr-TR" sz="1200" dirty="0">
              <a:solidFill>
                <a:srgbClr val="757575"/>
              </a:solidFill>
              <a:latin typeface="Open Sans"/>
            </a:endParaRPr>
          </a:p>
          <a:p>
            <a:pPr fontAlgn="base">
              <a:buFont typeface="+mj-lt"/>
              <a:buAutoNum type="arabicPeriod"/>
            </a:pPr>
            <a:r>
              <a:rPr lang="tr-TR" sz="1200" dirty="0">
                <a:solidFill>
                  <a:srgbClr val="21759B"/>
                </a:solidFill>
                <a:latin typeface="Open Sans"/>
              </a:rPr>
              <a:t>Olumsuz pekiştirme</a:t>
            </a:r>
            <a:endParaRPr lang="tr-TR" sz="1200" dirty="0">
              <a:solidFill>
                <a:srgbClr val="757575"/>
              </a:solidFill>
              <a:latin typeface="Open Sans"/>
            </a:endParaRPr>
          </a:p>
          <a:p>
            <a:pPr fontAlgn="base">
              <a:buFont typeface="+mj-lt"/>
              <a:buAutoNum type="arabicPeriod"/>
            </a:pPr>
            <a:r>
              <a:rPr lang="tr-TR" sz="1200" dirty="0">
                <a:solidFill>
                  <a:srgbClr val="21759B"/>
                </a:solidFill>
                <a:latin typeface="Open Sans"/>
              </a:rPr>
              <a:t>Tepkisel </a:t>
            </a:r>
            <a:r>
              <a:rPr lang="tr-TR" sz="1200" dirty="0" err="1">
                <a:solidFill>
                  <a:srgbClr val="21759B"/>
                </a:solidFill>
                <a:latin typeface="Open Sans"/>
              </a:rPr>
              <a:t>koşullama</a:t>
            </a:r>
            <a:endParaRPr lang="tr-TR" sz="1200" dirty="0">
              <a:solidFill>
                <a:srgbClr val="757575"/>
              </a:solidFill>
              <a:latin typeface="Open Sans"/>
            </a:endParaRPr>
          </a:p>
          <a:p>
            <a:pPr fontAlgn="base">
              <a:buFont typeface="+mj-lt"/>
              <a:buAutoNum type="arabicPeriod"/>
            </a:pPr>
            <a:r>
              <a:rPr lang="tr-TR" sz="1200" dirty="0">
                <a:solidFill>
                  <a:srgbClr val="21759B"/>
                </a:solidFill>
                <a:latin typeface="Open Sans"/>
              </a:rPr>
              <a:t>Sosyal </a:t>
            </a:r>
            <a:r>
              <a:rPr lang="tr-TR" sz="1200" dirty="0" smtClean="0">
                <a:solidFill>
                  <a:srgbClr val="21759B"/>
                </a:solidFill>
                <a:latin typeface="Open Sans"/>
              </a:rPr>
              <a:t>öğrenme</a:t>
            </a:r>
          </a:p>
          <a:p>
            <a:pPr fontAlgn="base">
              <a:buFont typeface="+mj-lt"/>
              <a:buAutoNum type="arabicPeriod"/>
            </a:pPr>
            <a:endParaRPr lang="tr-TR" sz="1200" dirty="0" smtClean="0">
              <a:solidFill>
                <a:srgbClr val="21759B"/>
              </a:solidFill>
              <a:latin typeface="Open Sans"/>
            </a:endParaRPr>
          </a:p>
          <a:p>
            <a:pPr fontAlgn="base"/>
            <a:r>
              <a:rPr lang="tr-TR" sz="1200" dirty="0" smtClean="0"/>
              <a:t>AÇIKLAMA: Bir </a:t>
            </a:r>
            <a:r>
              <a:rPr lang="tr-TR" sz="1200" dirty="0"/>
              <a:t>davranışın ardından, davranışı yapan organizma için hoş bir durum yaratmanın tek yolu organizmaya hoşlanacağı bir uyarıcıyı sunmak değildir</a:t>
            </a:r>
            <a:r>
              <a:rPr lang="tr-TR" sz="1200" dirty="0" smtClean="0"/>
              <a:t>. Davranışın </a:t>
            </a:r>
            <a:r>
              <a:rPr lang="tr-TR" sz="1200" dirty="0"/>
              <a:t>ardından organizmayı rahatsız eden bir uyarıcıdan kurtarmak da onun için hoş bir durum oluşturur ve davranışı pekiştirir</a:t>
            </a:r>
            <a:r>
              <a:rPr lang="tr-TR" sz="1200" dirty="0" smtClean="0"/>
              <a:t>. Bu </a:t>
            </a:r>
            <a:r>
              <a:rPr lang="tr-TR" sz="1200" dirty="0"/>
              <a:t>tür pekiştirmeye olumsuz pekiştirme denir</a:t>
            </a:r>
            <a:r>
              <a:rPr lang="tr-TR" sz="1200" dirty="0" smtClean="0"/>
              <a:t>. Olumsuz </a:t>
            </a:r>
            <a:r>
              <a:rPr lang="tr-TR" sz="1200" dirty="0"/>
              <a:t>kelimesiyle de vurgulanmak istenen de ortamdan bir uyarıcının çıkarılıyor oluşudur</a:t>
            </a:r>
            <a:r>
              <a:rPr lang="tr-TR" sz="1200" dirty="0" smtClean="0"/>
              <a:t>. Örnekte </a:t>
            </a:r>
            <a:r>
              <a:rPr lang="tr-TR" sz="1200" dirty="0"/>
              <a:t>anlatılan öğrenci arkadaşlarının kendisiyle alay etmesinden rahatsız olmaktadır</a:t>
            </a:r>
            <a:r>
              <a:rPr lang="tr-TR" sz="1200" dirty="0" smtClean="0"/>
              <a:t>. Öğretmenine </a:t>
            </a:r>
            <a:r>
              <a:rPr lang="tr-TR" sz="1200" dirty="0"/>
              <a:t>şikayette bulununca öğretmeni duruma müdahale ederek arkadaşlarının onunla alay etmesini önlemiştir</a:t>
            </a:r>
            <a:r>
              <a:rPr lang="tr-TR" sz="1200" dirty="0" smtClean="0"/>
              <a:t>. Başka </a:t>
            </a:r>
            <a:r>
              <a:rPr lang="tr-TR" sz="1200" dirty="0"/>
              <a:t>bir ifadeyle, öğrenci şikayet etme davranışının ardından hoş bir durum yaşamıştır</a:t>
            </a:r>
            <a:r>
              <a:rPr lang="tr-TR" sz="1200" dirty="0" smtClean="0"/>
              <a:t>. Hoş </a:t>
            </a:r>
            <a:r>
              <a:rPr lang="tr-TR" sz="1200" dirty="0"/>
              <a:t>durum yaşamasının nedeni de hoşlandığı bir uyarıcıyı elde etmek değil, rahatsız olduğu bir uyarıcıdan kurtulmaktır</a:t>
            </a:r>
            <a:r>
              <a:rPr lang="tr-TR" sz="1200" dirty="0" smtClean="0"/>
              <a:t>. Bu </a:t>
            </a:r>
            <a:r>
              <a:rPr lang="tr-TR" sz="1200" dirty="0"/>
              <a:t>olaydan sonra öğrencinin şikayet etme sıklığı artmıştır</a:t>
            </a:r>
            <a:r>
              <a:rPr lang="tr-TR" sz="1200" dirty="0" smtClean="0"/>
              <a:t>. Bu </a:t>
            </a:r>
            <a:r>
              <a:rPr lang="tr-TR" sz="1200" dirty="0"/>
              <a:t>durum olumsuz pekiştirme kavramına örnektir</a:t>
            </a:r>
            <a:r>
              <a:rPr lang="tr-TR" sz="1200" dirty="0" smtClean="0"/>
              <a:t>.</a:t>
            </a:r>
          </a:p>
          <a:p>
            <a:pPr fontAlgn="base"/>
            <a:endParaRPr lang="tr-TR" sz="1200" b="0" i="0" dirty="0">
              <a:solidFill>
                <a:srgbClr val="757575"/>
              </a:solidFill>
              <a:effectLst/>
              <a:latin typeface="Open Sans"/>
            </a:endParaRPr>
          </a:p>
          <a:p>
            <a:pPr fontAlgn="base"/>
            <a:endParaRPr lang="tr-TR" sz="1000" b="0" i="0" dirty="0">
              <a:solidFill>
                <a:srgbClr val="757575"/>
              </a:solidFill>
              <a:effectLst/>
              <a:latin typeface="Open Sans"/>
            </a:endParaRPr>
          </a:p>
        </p:txBody>
      </p:sp>
    </p:spTree>
    <p:extLst>
      <p:ext uri="{BB962C8B-B14F-4D97-AF65-F5344CB8AC3E}">
        <p14:creationId xmlns:p14="http://schemas.microsoft.com/office/powerpoint/2010/main" val="13139602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828800" y="218819"/>
            <a:ext cx="8333231" cy="574675"/>
          </a:xfrm>
        </p:spPr>
        <p:txBody>
          <a:bodyPr/>
          <a:lstStyle/>
          <a:p>
            <a:endParaRPr lang="tr-TR"/>
          </a:p>
        </p:txBody>
      </p:sp>
      <p:sp>
        <p:nvSpPr>
          <p:cNvPr id="3" name="Metin Yer Tutucusu 2"/>
          <p:cNvSpPr>
            <a:spLocks noGrp="1"/>
          </p:cNvSpPr>
          <p:nvPr>
            <p:ph type="body" idx="1"/>
          </p:nvPr>
        </p:nvSpPr>
        <p:spPr/>
        <p:txBody>
          <a:bodyPr/>
          <a:lstStyle/>
          <a:p>
            <a:endParaRPr lang="tr-TR"/>
          </a:p>
        </p:txBody>
      </p:sp>
      <p:pic>
        <p:nvPicPr>
          <p:cNvPr id="4" name="Resim 3"/>
          <p:cNvPicPr>
            <a:picLocks noChangeAspect="1"/>
          </p:cNvPicPr>
          <p:nvPr/>
        </p:nvPicPr>
        <p:blipFill rotWithShape="1">
          <a:blip r:embed="rId2"/>
          <a:srcRect l="23989" t="25597" r="40734" b="17721"/>
          <a:stretch/>
        </p:blipFill>
        <p:spPr>
          <a:xfrm>
            <a:off x="228600" y="1371600"/>
            <a:ext cx="5911614" cy="5105400"/>
          </a:xfrm>
          <a:prstGeom prst="rect">
            <a:avLst/>
          </a:prstGeom>
        </p:spPr>
      </p:pic>
      <p:pic>
        <p:nvPicPr>
          <p:cNvPr id="5" name="Resim 4"/>
          <p:cNvPicPr>
            <a:picLocks noChangeAspect="1"/>
          </p:cNvPicPr>
          <p:nvPr/>
        </p:nvPicPr>
        <p:blipFill rotWithShape="1">
          <a:blip r:embed="rId3"/>
          <a:srcRect l="23989" t="11649" r="42144" b="27713"/>
          <a:stretch/>
        </p:blipFill>
        <p:spPr>
          <a:xfrm>
            <a:off x="6477000" y="1371600"/>
            <a:ext cx="5486399" cy="5105400"/>
          </a:xfrm>
          <a:prstGeom prst="rect">
            <a:avLst/>
          </a:prstGeom>
        </p:spPr>
      </p:pic>
      <p:sp>
        <p:nvSpPr>
          <p:cNvPr id="6" name="Dikdörtgen 5"/>
          <p:cNvSpPr/>
          <p:nvPr/>
        </p:nvSpPr>
        <p:spPr>
          <a:xfrm>
            <a:off x="2514600" y="1110540"/>
            <a:ext cx="2743200" cy="400110"/>
          </a:xfrm>
          <a:prstGeom prst="rect">
            <a:avLst/>
          </a:prstGeom>
        </p:spPr>
        <p:txBody>
          <a:bodyPr wrap="square">
            <a:spAutoFit/>
          </a:bodyPr>
          <a:lstStyle/>
          <a:p>
            <a:r>
              <a:rPr lang="tr-TR" sz="1000" b="1" dirty="0" smtClean="0">
                <a:solidFill>
                  <a:srgbClr val="7030A0"/>
                </a:solidFill>
              </a:rPr>
              <a:t>   Olumlu Pekiştirme         Olumlu </a:t>
            </a:r>
            <a:r>
              <a:rPr lang="tr-TR" sz="1000" b="1" dirty="0" err="1">
                <a:solidFill>
                  <a:srgbClr val="7030A0"/>
                </a:solidFill>
              </a:rPr>
              <a:t>Pekiştireç</a:t>
            </a:r>
            <a:r>
              <a:rPr lang="tr-TR" sz="1000" b="1" dirty="0">
                <a:solidFill>
                  <a:srgbClr val="7030A0"/>
                </a:solidFill>
              </a:rPr>
              <a:t>	</a:t>
            </a:r>
          </a:p>
        </p:txBody>
      </p:sp>
      <p:sp>
        <p:nvSpPr>
          <p:cNvPr id="7" name="Dikdörtgen 6"/>
          <p:cNvSpPr/>
          <p:nvPr/>
        </p:nvSpPr>
        <p:spPr>
          <a:xfrm>
            <a:off x="8686800" y="1052319"/>
            <a:ext cx="2743200" cy="400110"/>
          </a:xfrm>
          <a:prstGeom prst="rect">
            <a:avLst/>
          </a:prstGeom>
        </p:spPr>
        <p:txBody>
          <a:bodyPr wrap="square">
            <a:spAutoFit/>
          </a:bodyPr>
          <a:lstStyle/>
          <a:p>
            <a:r>
              <a:rPr lang="tr-TR" sz="1000" b="1" dirty="0" smtClean="0">
                <a:solidFill>
                  <a:srgbClr val="7030A0"/>
                </a:solidFill>
              </a:rPr>
              <a:t>   Olumsuz Pekiştirme    Olumsuz </a:t>
            </a:r>
            <a:r>
              <a:rPr lang="tr-TR" sz="1000" b="1" dirty="0" err="1">
                <a:solidFill>
                  <a:srgbClr val="7030A0"/>
                </a:solidFill>
              </a:rPr>
              <a:t>Pekiştireç</a:t>
            </a:r>
            <a:r>
              <a:rPr lang="tr-TR" sz="1000" b="1" dirty="0">
                <a:solidFill>
                  <a:srgbClr val="7030A0"/>
                </a:solidFill>
              </a:rPr>
              <a:t>	</a:t>
            </a:r>
          </a:p>
        </p:txBody>
      </p:sp>
    </p:spTree>
    <p:extLst>
      <p:ext uri="{BB962C8B-B14F-4D97-AF65-F5344CB8AC3E}">
        <p14:creationId xmlns:p14="http://schemas.microsoft.com/office/powerpoint/2010/main" val="771468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3588" y="495757"/>
            <a:ext cx="9625965" cy="1056640"/>
          </a:xfrm>
          <a:prstGeom prst="rect">
            <a:avLst/>
          </a:prstGeom>
        </p:spPr>
        <p:txBody>
          <a:bodyPr vert="horz" wrap="square" lIns="0" tIns="85090" rIns="0" bIns="0" rtlCol="0">
            <a:spAutoFit/>
          </a:bodyPr>
          <a:lstStyle/>
          <a:p>
            <a:pPr marL="3176905" marR="5080" indent="-3164840">
              <a:lnSpc>
                <a:spcPts val="3790"/>
              </a:lnSpc>
              <a:spcBef>
                <a:spcPts val="670"/>
              </a:spcBef>
            </a:pPr>
            <a:r>
              <a:rPr spc="-5" dirty="0"/>
              <a:t>Organizma</a:t>
            </a:r>
            <a:r>
              <a:rPr spc="15" dirty="0"/>
              <a:t> </a:t>
            </a:r>
            <a:r>
              <a:rPr spc="-10" dirty="0"/>
              <a:t>üzerinde</a:t>
            </a:r>
            <a:r>
              <a:rPr spc="25" dirty="0"/>
              <a:t> </a:t>
            </a:r>
            <a:r>
              <a:rPr dirty="0"/>
              <a:t>yarattıkları</a:t>
            </a:r>
            <a:r>
              <a:rPr spc="-30" dirty="0"/>
              <a:t> </a:t>
            </a:r>
            <a:r>
              <a:rPr dirty="0"/>
              <a:t>etkinin</a:t>
            </a:r>
            <a:r>
              <a:rPr spc="-15" dirty="0"/>
              <a:t> </a:t>
            </a:r>
            <a:r>
              <a:rPr spc="-5" dirty="0"/>
              <a:t>kaynağına </a:t>
            </a:r>
            <a:r>
              <a:rPr spc="-885" dirty="0"/>
              <a:t> </a:t>
            </a:r>
            <a:r>
              <a:rPr spc="-5" dirty="0"/>
              <a:t>göre</a:t>
            </a:r>
            <a:r>
              <a:rPr spc="10" dirty="0"/>
              <a:t> </a:t>
            </a:r>
            <a:r>
              <a:rPr dirty="0"/>
              <a:t>pekiştireçler</a:t>
            </a:r>
          </a:p>
        </p:txBody>
      </p:sp>
      <p:sp>
        <p:nvSpPr>
          <p:cNvPr id="3" name="object 3"/>
          <p:cNvSpPr txBox="1"/>
          <p:nvPr/>
        </p:nvSpPr>
        <p:spPr>
          <a:xfrm>
            <a:off x="917244" y="1873376"/>
            <a:ext cx="10534015" cy="2862580"/>
          </a:xfrm>
          <a:prstGeom prst="rect">
            <a:avLst/>
          </a:prstGeom>
        </p:spPr>
        <p:txBody>
          <a:bodyPr vert="horz" wrap="square" lIns="0" tIns="11430" rIns="0" bIns="0" rtlCol="0">
            <a:spAutoFit/>
          </a:bodyPr>
          <a:lstStyle/>
          <a:p>
            <a:pPr marL="12700">
              <a:lnSpc>
                <a:spcPct val="100000"/>
              </a:lnSpc>
              <a:spcBef>
                <a:spcPts val="90"/>
              </a:spcBef>
            </a:pPr>
            <a:r>
              <a:rPr sz="2600" b="1" i="1" spc="-5" dirty="0">
                <a:solidFill>
                  <a:srgbClr val="4471C4"/>
                </a:solidFill>
                <a:latin typeface="Times New Roman"/>
                <a:cs typeface="Times New Roman"/>
              </a:rPr>
              <a:t>Birincil</a:t>
            </a:r>
            <a:r>
              <a:rPr sz="2600" b="1" i="1" spc="15" dirty="0">
                <a:solidFill>
                  <a:srgbClr val="4471C4"/>
                </a:solidFill>
                <a:latin typeface="Times New Roman"/>
                <a:cs typeface="Times New Roman"/>
              </a:rPr>
              <a:t> </a:t>
            </a:r>
            <a:r>
              <a:rPr sz="2600" b="1" i="1" spc="-5" dirty="0">
                <a:solidFill>
                  <a:srgbClr val="4471C4"/>
                </a:solidFill>
                <a:latin typeface="Times New Roman"/>
                <a:cs typeface="Times New Roman"/>
              </a:rPr>
              <a:t>pekiştireçler</a:t>
            </a:r>
            <a:endParaRPr sz="2600">
              <a:latin typeface="Times New Roman"/>
              <a:cs typeface="Times New Roman"/>
            </a:endParaRPr>
          </a:p>
          <a:p>
            <a:pPr>
              <a:lnSpc>
                <a:spcPct val="100000"/>
              </a:lnSpc>
              <a:spcBef>
                <a:spcPts val="15"/>
              </a:spcBef>
            </a:pPr>
            <a:endParaRPr sz="2500">
              <a:latin typeface="Times New Roman"/>
              <a:cs typeface="Times New Roman"/>
            </a:endParaRPr>
          </a:p>
          <a:p>
            <a:pPr marL="241300" indent="-228600">
              <a:lnSpc>
                <a:spcPct val="100000"/>
              </a:lnSpc>
              <a:buFont typeface="Arial MT"/>
              <a:buChar char="•"/>
              <a:tabLst>
                <a:tab pos="241300" algn="l"/>
              </a:tabLst>
            </a:pPr>
            <a:r>
              <a:rPr sz="2400" spc="-20" dirty="0">
                <a:latin typeface="Times New Roman"/>
                <a:cs typeface="Times New Roman"/>
              </a:rPr>
              <a:t>Organizmayı</a:t>
            </a:r>
            <a:r>
              <a:rPr sz="2400" spc="110" dirty="0">
                <a:latin typeface="Times New Roman"/>
                <a:cs typeface="Times New Roman"/>
              </a:rPr>
              <a:t> </a:t>
            </a:r>
            <a:r>
              <a:rPr sz="2400" spc="-10" dirty="0">
                <a:latin typeface="Times New Roman"/>
                <a:cs typeface="Times New Roman"/>
              </a:rPr>
              <a:t>biyolojik</a:t>
            </a:r>
            <a:r>
              <a:rPr sz="2400" spc="40" dirty="0">
                <a:latin typeface="Times New Roman"/>
                <a:cs typeface="Times New Roman"/>
              </a:rPr>
              <a:t> </a:t>
            </a:r>
            <a:r>
              <a:rPr sz="2400" spc="-5" dirty="0">
                <a:latin typeface="Times New Roman"/>
                <a:cs typeface="Times New Roman"/>
              </a:rPr>
              <a:t>olarak</a:t>
            </a:r>
            <a:r>
              <a:rPr sz="2400" spc="10" dirty="0">
                <a:latin typeface="Times New Roman"/>
                <a:cs typeface="Times New Roman"/>
              </a:rPr>
              <a:t> </a:t>
            </a:r>
            <a:r>
              <a:rPr sz="2400" spc="-15" dirty="0">
                <a:latin typeface="Times New Roman"/>
                <a:cs typeface="Times New Roman"/>
              </a:rPr>
              <a:t>etkileyen</a:t>
            </a:r>
            <a:r>
              <a:rPr sz="2400" spc="85" dirty="0">
                <a:latin typeface="Times New Roman"/>
                <a:cs typeface="Times New Roman"/>
              </a:rPr>
              <a:t> </a:t>
            </a:r>
            <a:r>
              <a:rPr sz="2400" dirty="0">
                <a:latin typeface="Times New Roman"/>
                <a:cs typeface="Times New Roman"/>
              </a:rPr>
              <a:t>ve </a:t>
            </a:r>
            <a:r>
              <a:rPr sz="2400" spc="-5" dirty="0">
                <a:latin typeface="Times New Roman"/>
                <a:cs typeface="Times New Roman"/>
              </a:rPr>
              <a:t>öğrenilmemiş</a:t>
            </a:r>
            <a:r>
              <a:rPr sz="2400" spc="25" dirty="0">
                <a:latin typeface="Times New Roman"/>
                <a:cs typeface="Times New Roman"/>
              </a:rPr>
              <a:t> </a:t>
            </a:r>
            <a:r>
              <a:rPr sz="2400" spc="-5" dirty="0">
                <a:latin typeface="Times New Roman"/>
                <a:cs typeface="Times New Roman"/>
              </a:rPr>
              <a:t>pekiştireçler</a:t>
            </a:r>
            <a:endParaRPr sz="2400">
              <a:latin typeface="Times New Roman"/>
              <a:cs typeface="Times New Roman"/>
            </a:endParaRPr>
          </a:p>
          <a:p>
            <a:pPr>
              <a:lnSpc>
                <a:spcPct val="100000"/>
              </a:lnSpc>
              <a:spcBef>
                <a:spcPts val="15"/>
              </a:spcBef>
              <a:buFont typeface="Arial MT"/>
              <a:buChar char="•"/>
            </a:pPr>
            <a:endParaRPr sz="2500">
              <a:latin typeface="Times New Roman"/>
              <a:cs typeface="Times New Roman"/>
            </a:endParaRPr>
          </a:p>
          <a:p>
            <a:pPr marL="697865" lvl="1" indent="-229235">
              <a:lnSpc>
                <a:spcPct val="100000"/>
              </a:lnSpc>
              <a:buFont typeface="Arial MT"/>
              <a:buChar char="•"/>
              <a:tabLst>
                <a:tab pos="697865" algn="l"/>
                <a:tab pos="698500" algn="l"/>
              </a:tabLst>
            </a:pPr>
            <a:r>
              <a:rPr sz="2200" u="heavy" spc="-5" dirty="0">
                <a:uFill>
                  <a:solidFill>
                    <a:srgbClr val="000000"/>
                  </a:solidFill>
                </a:uFill>
                <a:latin typeface="Times New Roman"/>
                <a:cs typeface="Times New Roman"/>
              </a:rPr>
              <a:t>Birincil</a:t>
            </a:r>
            <a:r>
              <a:rPr sz="2200" u="heavy" spc="220" dirty="0">
                <a:uFill>
                  <a:solidFill>
                    <a:srgbClr val="000000"/>
                  </a:solidFill>
                </a:uFill>
                <a:latin typeface="Times New Roman"/>
                <a:cs typeface="Times New Roman"/>
              </a:rPr>
              <a:t> </a:t>
            </a:r>
            <a:r>
              <a:rPr sz="2200" u="heavy" spc="-10" dirty="0">
                <a:uFill>
                  <a:solidFill>
                    <a:srgbClr val="000000"/>
                  </a:solidFill>
                </a:uFill>
                <a:latin typeface="Times New Roman"/>
                <a:cs typeface="Times New Roman"/>
              </a:rPr>
              <a:t>olumlu</a:t>
            </a:r>
            <a:r>
              <a:rPr sz="2200" u="heavy" spc="204" dirty="0">
                <a:uFill>
                  <a:solidFill>
                    <a:srgbClr val="000000"/>
                  </a:solidFill>
                </a:uFill>
                <a:latin typeface="Times New Roman"/>
                <a:cs typeface="Times New Roman"/>
              </a:rPr>
              <a:t> </a:t>
            </a:r>
            <a:r>
              <a:rPr sz="2200" u="heavy" dirty="0">
                <a:uFill>
                  <a:solidFill>
                    <a:srgbClr val="000000"/>
                  </a:solidFill>
                </a:uFill>
                <a:latin typeface="Times New Roman"/>
                <a:cs typeface="Times New Roman"/>
              </a:rPr>
              <a:t>pekiştireçler</a:t>
            </a:r>
            <a:r>
              <a:rPr sz="2200" dirty="0">
                <a:latin typeface="Times New Roman"/>
                <a:cs typeface="Times New Roman"/>
              </a:rPr>
              <a:t>:</a:t>
            </a:r>
            <a:r>
              <a:rPr sz="2200" spc="210" dirty="0">
                <a:latin typeface="Times New Roman"/>
                <a:cs typeface="Times New Roman"/>
              </a:rPr>
              <a:t> </a:t>
            </a:r>
            <a:r>
              <a:rPr sz="2200" spc="-5" dirty="0">
                <a:latin typeface="Times New Roman"/>
                <a:cs typeface="Times New Roman"/>
              </a:rPr>
              <a:t>İnsanların</a:t>
            </a:r>
            <a:r>
              <a:rPr sz="2200" spc="210" dirty="0">
                <a:latin typeface="Times New Roman"/>
                <a:cs typeface="Times New Roman"/>
              </a:rPr>
              <a:t> </a:t>
            </a:r>
            <a:r>
              <a:rPr sz="2200" spc="-5" dirty="0">
                <a:latin typeface="Times New Roman"/>
                <a:cs typeface="Times New Roman"/>
              </a:rPr>
              <a:t>biyolojik</a:t>
            </a:r>
            <a:r>
              <a:rPr sz="2200" spc="185" dirty="0">
                <a:latin typeface="Times New Roman"/>
                <a:cs typeface="Times New Roman"/>
              </a:rPr>
              <a:t> </a:t>
            </a:r>
            <a:r>
              <a:rPr sz="2200" spc="-5" dirty="0">
                <a:latin typeface="Times New Roman"/>
                <a:cs typeface="Times New Roman"/>
              </a:rPr>
              <a:t>ihtiyaçlarını</a:t>
            </a:r>
            <a:r>
              <a:rPr sz="2200" spc="220" dirty="0">
                <a:latin typeface="Times New Roman"/>
                <a:cs typeface="Times New Roman"/>
              </a:rPr>
              <a:t> </a:t>
            </a:r>
            <a:r>
              <a:rPr sz="2200" spc="-5" dirty="0">
                <a:latin typeface="Times New Roman"/>
                <a:cs typeface="Times New Roman"/>
              </a:rPr>
              <a:t>karşılayan</a:t>
            </a:r>
            <a:r>
              <a:rPr sz="2200" spc="215" dirty="0">
                <a:latin typeface="Times New Roman"/>
                <a:cs typeface="Times New Roman"/>
              </a:rPr>
              <a:t> </a:t>
            </a:r>
            <a:r>
              <a:rPr sz="2200" spc="-10" dirty="0">
                <a:latin typeface="Times New Roman"/>
                <a:cs typeface="Times New Roman"/>
              </a:rPr>
              <a:t>ya</a:t>
            </a:r>
            <a:r>
              <a:rPr sz="2200" spc="204" dirty="0">
                <a:latin typeface="Times New Roman"/>
                <a:cs typeface="Times New Roman"/>
              </a:rPr>
              <a:t> </a:t>
            </a:r>
            <a:r>
              <a:rPr sz="2200" dirty="0">
                <a:latin typeface="Times New Roman"/>
                <a:cs typeface="Times New Roman"/>
              </a:rPr>
              <a:t>da</a:t>
            </a:r>
            <a:r>
              <a:rPr sz="2200" spc="180" dirty="0">
                <a:latin typeface="Times New Roman"/>
                <a:cs typeface="Times New Roman"/>
              </a:rPr>
              <a:t> </a:t>
            </a:r>
            <a:r>
              <a:rPr sz="2200" spc="-5" dirty="0">
                <a:latin typeface="Times New Roman"/>
                <a:cs typeface="Times New Roman"/>
              </a:rPr>
              <a:t>tatmin</a:t>
            </a:r>
            <a:endParaRPr sz="2200">
              <a:latin typeface="Times New Roman"/>
              <a:cs typeface="Times New Roman"/>
            </a:endParaRPr>
          </a:p>
          <a:p>
            <a:pPr marL="697865">
              <a:lnSpc>
                <a:spcPct val="100000"/>
              </a:lnSpc>
            </a:pPr>
            <a:r>
              <a:rPr sz="2200" spc="5" dirty="0">
                <a:latin typeface="Times New Roman"/>
                <a:cs typeface="Times New Roman"/>
              </a:rPr>
              <a:t>eden;</a:t>
            </a:r>
            <a:r>
              <a:rPr sz="2200" spc="-40" dirty="0">
                <a:latin typeface="Times New Roman"/>
                <a:cs typeface="Times New Roman"/>
              </a:rPr>
              <a:t> </a:t>
            </a:r>
            <a:r>
              <a:rPr sz="2200" spc="-10" dirty="0">
                <a:latin typeface="Times New Roman"/>
                <a:cs typeface="Times New Roman"/>
              </a:rPr>
              <a:t>organizma</a:t>
            </a:r>
            <a:r>
              <a:rPr sz="2200" spc="55" dirty="0">
                <a:latin typeface="Times New Roman"/>
                <a:cs typeface="Times New Roman"/>
              </a:rPr>
              <a:t> </a:t>
            </a:r>
            <a:r>
              <a:rPr sz="2200" spc="5" dirty="0">
                <a:latin typeface="Times New Roman"/>
                <a:cs typeface="Times New Roman"/>
              </a:rPr>
              <a:t>tarafından</a:t>
            </a:r>
            <a:r>
              <a:rPr sz="2200" spc="-80" dirty="0">
                <a:latin typeface="Times New Roman"/>
                <a:cs typeface="Times New Roman"/>
              </a:rPr>
              <a:t> </a:t>
            </a:r>
            <a:r>
              <a:rPr sz="2200" dirty="0">
                <a:latin typeface="Times New Roman"/>
                <a:cs typeface="Times New Roman"/>
              </a:rPr>
              <a:t>fizyolojik</a:t>
            </a:r>
            <a:r>
              <a:rPr sz="2200" spc="-35" dirty="0">
                <a:latin typeface="Times New Roman"/>
                <a:cs typeface="Times New Roman"/>
              </a:rPr>
              <a:t> </a:t>
            </a:r>
            <a:r>
              <a:rPr sz="2200" spc="5" dirty="0">
                <a:latin typeface="Times New Roman"/>
                <a:cs typeface="Times New Roman"/>
              </a:rPr>
              <a:t>bir</a:t>
            </a:r>
            <a:r>
              <a:rPr sz="2200" spc="-15" dirty="0">
                <a:latin typeface="Times New Roman"/>
                <a:cs typeface="Times New Roman"/>
              </a:rPr>
              <a:t> </a:t>
            </a:r>
            <a:r>
              <a:rPr sz="2200" dirty="0">
                <a:latin typeface="Times New Roman"/>
                <a:cs typeface="Times New Roman"/>
              </a:rPr>
              <a:t>tepki</a:t>
            </a:r>
            <a:r>
              <a:rPr sz="2200" spc="-5" dirty="0">
                <a:latin typeface="Times New Roman"/>
                <a:cs typeface="Times New Roman"/>
              </a:rPr>
              <a:t> </a:t>
            </a:r>
            <a:r>
              <a:rPr sz="2200" spc="5" dirty="0">
                <a:latin typeface="Times New Roman"/>
                <a:cs typeface="Times New Roman"/>
              </a:rPr>
              <a:t>ile</a:t>
            </a:r>
            <a:r>
              <a:rPr sz="2200" spc="-20" dirty="0">
                <a:latin typeface="Times New Roman"/>
                <a:cs typeface="Times New Roman"/>
              </a:rPr>
              <a:t> </a:t>
            </a:r>
            <a:r>
              <a:rPr sz="2200" dirty="0">
                <a:latin typeface="Times New Roman"/>
                <a:cs typeface="Times New Roman"/>
              </a:rPr>
              <a:t>yanıtlanan</a:t>
            </a:r>
            <a:r>
              <a:rPr sz="2200" spc="-35" dirty="0">
                <a:latin typeface="Times New Roman"/>
                <a:cs typeface="Times New Roman"/>
              </a:rPr>
              <a:t> </a:t>
            </a:r>
            <a:r>
              <a:rPr sz="2200" spc="-5" dirty="0">
                <a:latin typeface="Times New Roman"/>
                <a:cs typeface="Times New Roman"/>
              </a:rPr>
              <a:t>doğal</a:t>
            </a:r>
            <a:r>
              <a:rPr sz="2200" spc="-10" dirty="0">
                <a:latin typeface="Times New Roman"/>
                <a:cs typeface="Times New Roman"/>
              </a:rPr>
              <a:t> </a:t>
            </a:r>
            <a:r>
              <a:rPr sz="2200" spc="5" dirty="0">
                <a:latin typeface="Times New Roman"/>
                <a:cs typeface="Times New Roman"/>
              </a:rPr>
              <a:t>uyarıcılar</a:t>
            </a:r>
            <a:endParaRPr sz="220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u="heavy" spc="-5" dirty="0">
                <a:uFill>
                  <a:solidFill>
                    <a:srgbClr val="000000"/>
                  </a:solidFill>
                </a:uFill>
                <a:latin typeface="Times New Roman"/>
                <a:cs typeface="Times New Roman"/>
              </a:rPr>
              <a:t>Birincil</a:t>
            </a:r>
            <a:r>
              <a:rPr sz="2200" u="heavy" spc="445"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olumsuz</a:t>
            </a:r>
            <a:r>
              <a:rPr sz="2200" u="heavy" spc="409"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pekiştireçler</a:t>
            </a:r>
            <a:r>
              <a:rPr sz="2200" spc="-5" dirty="0">
                <a:latin typeface="Times New Roman"/>
                <a:cs typeface="Times New Roman"/>
              </a:rPr>
              <a:t>:</a:t>
            </a:r>
            <a:r>
              <a:rPr sz="2200" spc="434" dirty="0">
                <a:latin typeface="Times New Roman"/>
                <a:cs typeface="Times New Roman"/>
              </a:rPr>
              <a:t> </a:t>
            </a:r>
            <a:r>
              <a:rPr sz="2200" spc="-5" dirty="0">
                <a:latin typeface="Times New Roman"/>
                <a:cs typeface="Times New Roman"/>
              </a:rPr>
              <a:t>Bireyi</a:t>
            </a:r>
            <a:r>
              <a:rPr sz="2200" spc="430" dirty="0">
                <a:latin typeface="Times New Roman"/>
                <a:cs typeface="Times New Roman"/>
              </a:rPr>
              <a:t> </a:t>
            </a:r>
            <a:r>
              <a:rPr sz="2200" spc="-5" dirty="0">
                <a:latin typeface="Times New Roman"/>
                <a:cs typeface="Times New Roman"/>
              </a:rPr>
              <a:t>biyolojik</a:t>
            </a:r>
            <a:r>
              <a:rPr sz="2200" spc="409" dirty="0">
                <a:latin typeface="Times New Roman"/>
                <a:cs typeface="Times New Roman"/>
              </a:rPr>
              <a:t> </a:t>
            </a:r>
            <a:r>
              <a:rPr sz="2200" spc="-5" dirty="0">
                <a:latin typeface="Times New Roman"/>
                <a:cs typeface="Times New Roman"/>
              </a:rPr>
              <a:t>olarak</a:t>
            </a:r>
            <a:r>
              <a:rPr sz="2200" spc="405" dirty="0">
                <a:latin typeface="Times New Roman"/>
                <a:cs typeface="Times New Roman"/>
              </a:rPr>
              <a:t> </a:t>
            </a:r>
            <a:r>
              <a:rPr sz="2200" dirty="0">
                <a:latin typeface="Times New Roman"/>
                <a:cs typeface="Times New Roman"/>
              </a:rPr>
              <a:t>rahatsız</a:t>
            </a:r>
            <a:r>
              <a:rPr sz="2200" spc="409" dirty="0">
                <a:latin typeface="Times New Roman"/>
                <a:cs typeface="Times New Roman"/>
              </a:rPr>
              <a:t> </a:t>
            </a:r>
            <a:r>
              <a:rPr sz="2200" spc="-5" dirty="0">
                <a:latin typeface="Times New Roman"/>
                <a:cs typeface="Times New Roman"/>
              </a:rPr>
              <a:t>eden</a:t>
            </a:r>
            <a:r>
              <a:rPr sz="2200" spc="425" dirty="0">
                <a:latin typeface="Times New Roman"/>
                <a:cs typeface="Times New Roman"/>
              </a:rPr>
              <a:t> </a:t>
            </a:r>
            <a:r>
              <a:rPr sz="2200" spc="-10" dirty="0">
                <a:latin typeface="Times New Roman"/>
                <a:cs typeface="Times New Roman"/>
              </a:rPr>
              <a:t>ya</a:t>
            </a:r>
            <a:r>
              <a:rPr sz="2200" spc="425" dirty="0">
                <a:latin typeface="Times New Roman"/>
                <a:cs typeface="Times New Roman"/>
              </a:rPr>
              <a:t> </a:t>
            </a:r>
            <a:r>
              <a:rPr sz="2200" dirty="0">
                <a:latin typeface="Times New Roman"/>
                <a:cs typeface="Times New Roman"/>
              </a:rPr>
              <a:t>da</a:t>
            </a:r>
            <a:r>
              <a:rPr sz="2200" spc="425" dirty="0">
                <a:latin typeface="Times New Roman"/>
                <a:cs typeface="Times New Roman"/>
              </a:rPr>
              <a:t> </a:t>
            </a:r>
            <a:r>
              <a:rPr sz="2200" spc="-5" dirty="0">
                <a:latin typeface="Times New Roman"/>
                <a:cs typeface="Times New Roman"/>
              </a:rPr>
              <a:t>yaşamını</a:t>
            </a:r>
            <a:endParaRPr sz="2200">
              <a:latin typeface="Times New Roman"/>
              <a:cs typeface="Times New Roman"/>
            </a:endParaRPr>
          </a:p>
          <a:p>
            <a:pPr marL="697865">
              <a:lnSpc>
                <a:spcPct val="100000"/>
              </a:lnSpc>
            </a:pPr>
            <a:r>
              <a:rPr sz="2200" spc="5" dirty="0">
                <a:latin typeface="Times New Roman"/>
                <a:cs typeface="Times New Roman"/>
              </a:rPr>
              <a:t>tehdit</a:t>
            </a:r>
            <a:r>
              <a:rPr sz="2200" spc="-40" dirty="0">
                <a:latin typeface="Times New Roman"/>
                <a:cs typeface="Times New Roman"/>
              </a:rPr>
              <a:t> </a:t>
            </a:r>
            <a:r>
              <a:rPr sz="2200" dirty="0">
                <a:latin typeface="Times New Roman"/>
                <a:cs typeface="Times New Roman"/>
              </a:rPr>
              <a:t>eden</a:t>
            </a:r>
            <a:r>
              <a:rPr sz="2200" spc="-30" dirty="0">
                <a:latin typeface="Times New Roman"/>
                <a:cs typeface="Times New Roman"/>
              </a:rPr>
              <a:t> </a:t>
            </a:r>
            <a:r>
              <a:rPr sz="2200" dirty="0">
                <a:latin typeface="Times New Roman"/>
                <a:cs typeface="Times New Roman"/>
              </a:rPr>
              <a:t>doğal</a:t>
            </a:r>
            <a:r>
              <a:rPr sz="2200" spc="-30" dirty="0">
                <a:latin typeface="Times New Roman"/>
                <a:cs typeface="Times New Roman"/>
              </a:rPr>
              <a:t> </a:t>
            </a:r>
            <a:r>
              <a:rPr sz="2200" dirty="0">
                <a:latin typeface="Times New Roman"/>
                <a:cs typeface="Times New Roman"/>
              </a:rPr>
              <a:t>uyarıcılar</a:t>
            </a:r>
            <a:endParaRPr sz="2200">
              <a:latin typeface="Times New Roman"/>
              <a:cs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10869" y="1734693"/>
            <a:ext cx="10360025" cy="3348990"/>
          </a:xfrm>
          <a:prstGeom prst="rect">
            <a:avLst/>
          </a:prstGeom>
        </p:spPr>
        <p:txBody>
          <a:bodyPr vert="horz" wrap="square" lIns="0" tIns="11430" rIns="0" bIns="0" rtlCol="0">
            <a:spAutoFit/>
          </a:bodyPr>
          <a:lstStyle/>
          <a:p>
            <a:pPr marL="12700">
              <a:lnSpc>
                <a:spcPct val="100000"/>
              </a:lnSpc>
              <a:spcBef>
                <a:spcPts val="90"/>
              </a:spcBef>
            </a:pPr>
            <a:r>
              <a:rPr sz="2600" b="1" i="1" spc="-10" dirty="0">
                <a:solidFill>
                  <a:srgbClr val="4471C4"/>
                </a:solidFill>
                <a:latin typeface="Times New Roman"/>
                <a:cs typeface="Times New Roman"/>
              </a:rPr>
              <a:t>İkincil</a:t>
            </a:r>
            <a:r>
              <a:rPr sz="2600" b="1" i="1" spc="-5" dirty="0">
                <a:solidFill>
                  <a:srgbClr val="4471C4"/>
                </a:solidFill>
                <a:latin typeface="Times New Roman"/>
                <a:cs typeface="Times New Roman"/>
              </a:rPr>
              <a:t> pekiştireçler</a:t>
            </a:r>
            <a:endParaRPr sz="2600">
              <a:latin typeface="Times New Roman"/>
              <a:cs typeface="Times New Roman"/>
            </a:endParaRPr>
          </a:p>
          <a:p>
            <a:pPr>
              <a:lnSpc>
                <a:spcPct val="100000"/>
              </a:lnSpc>
              <a:spcBef>
                <a:spcPts val="15"/>
              </a:spcBef>
            </a:pPr>
            <a:endParaRPr sz="250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Başlangıçta </a:t>
            </a:r>
            <a:r>
              <a:rPr sz="2400" spc="-10" dirty="0">
                <a:latin typeface="Times New Roman"/>
                <a:cs typeface="Times New Roman"/>
              </a:rPr>
              <a:t>organizmayı </a:t>
            </a:r>
            <a:r>
              <a:rPr sz="2400" spc="-5" dirty="0">
                <a:latin typeface="Times New Roman"/>
                <a:cs typeface="Times New Roman"/>
              </a:rPr>
              <a:t>tatmin etme </a:t>
            </a:r>
            <a:r>
              <a:rPr sz="2400" spc="-40" dirty="0">
                <a:latin typeface="Times New Roman"/>
                <a:cs typeface="Times New Roman"/>
              </a:rPr>
              <a:t>ya </a:t>
            </a:r>
            <a:r>
              <a:rPr sz="2400" dirty="0">
                <a:latin typeface="Times New Roman"/>
                <a:cs typeface="Times New Roman"/>
              </a:rPr>
              <a:t>da rahatsız </a:t>
            </a:r>
            <a:r>
              <a:rPr sz="2400" spc="-10" dirty="0">
                <a:latin typeface="Times New Roman"/>
                <a:cs typeface="Times New Roman"/>
              </a:rPr>
              <a:t>etme gücüne </a:t>
            </a:r>
            <a:r>
              <a:rPr sz="2400" spc="-5" dirty="0">
                <a:latin typeface="Times New Roman"/>
                <a:cs typeface="Times New Roman"/>
              </a:rPr>
              <a:t>sahip </a:t>
            </a:r>
            <a:r>
              <a:rPr sz="2400" spc="-10" dirty="0">
                <a:latin typeface="Times New Roman"/>
                <a:cs typeface="Times New Roman"/>
              </a:rPr>
              <a:t>olmayan </a:t>
            </a:r>
            <a:r>
              <a:rPr sz="2400" spc="-5" dirty="0">
                <a:latin typeface="Times New Roman"/>
                <a:cs typeface="Times New Roman"/>
              </a:rPr>
              <a:t> </a:t>
            </a:r>
            <a:r>
              <a:rPr sz="2400" spc="-10" dirty="0">
                <a:latin typeface="Times New Roman"/>
                <a:cs typeface="Times New Roman"/>
              </a:rPr>
              <a:t>ancak </a:t>
            </a:r>
            <a:r>
              <a:rPr sz="2400" spc="-5" dirty="0">
                <a:latin typeface="Times New Roman"/>
                <a:cs typeface="Times New Roman"/>
              </a:rPr>
              <a:t>birincil pekiştireçlerle </a:t>
            </a:r>
            <a:r>
              <a:rPr sz="2400" dirty="0">
                <a:latin typeface="Times New Roman"/>
                <a:cs typeface="Times New Roman"/>
              </a:rPr>
              <a:t>bağ kurulması sonucunda pekiştireç </a:t>
            </a:r>
            <a:r>
              <a:rPr sz="2400" spc="-5" dirty="0">
                <a:latin typeface="Times New Roman"/>
                <a:cs typeface="Times New Roman"/>
              </a:rPr>
              <a:t>özelliği kazanan </a:t>
            </a:r>
            <a:r>
              <a:rPr sz="2400" dirty="0">
                <a:latin typeface="Times New Roman"/>
                <a:cs typeface="Times New Roman"/>
              </a:rPr>
              <a:t> </a:t>
            </a:r>
            <a:r>
              <a:rPr sz="2400" spc="-15" dirty="0">
                <a:latin typeface="Times New Roman"/>
                <a:cs typeface="Times New Roman"/>
              </a:rPr>
              <a:t>uyarıcılar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698500" lvl="1" indent="-229235">
              <a:lnSpc>
                <a:spcPct val="100000"/>
              </a:lnSpc>
              <a:buFont typeface="Arial MT"/>
              <a:buChar char="•"/>
              <a:tabLst>
                <a:tab pos="699135" algn="l"/>
              </a:tabLst>
            </a:pPr>
            <a:r>
              <a:rPr sz="2400" u="heavy" spc="-15" dirty="0">
                <a:uFill>
                  <a:solidFill>
                    <a:srgbClr val="000000"/>
                  </a:solidFill>
                </a:uFill>
                <a:latin typeface="Times New Roman"/>
                <a:cs typeface="Times New Roman"/>
              </a:rPr>
              <a:t>Sosyal</a:t>
            </a:r>
            <a:r>
              <a:rPr sz="2400" u="heavy" spc="6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pekiştireçler</a:t>
            </a:r>
            <a:r>
              <a:rPr sz="2400" spc="-5" dirty="0">
                <a:latin typeface="Times New Roman"/>
                <a:cs typeface="Times New Roman"/>
              </a:rPr>
              <a:t>: </a:t>
            </a:r>
            <a:r>
              <a:rPr sz="2400" dirty="0">
                <a:latin typeface="Times New Roman"/>
                <a:cs typeface="Times New Roman"/>
              </a:rPr>
              <a:t>Övme,</a:t>
            </a:r>
            <a:r>
              <a:rPr sz="2400" spc="-20" dirty="0">
                <a:latin typeface="Times New Roman"/>
                <a:cs typeface="Times New Roman"/>
              </a:rPr>
              <a:t> </a:t>
            </a:r>
            <a:r>
              <a:rPr sz="2400" spc="-5" dirty="0">
                <a:latin typeface="Times New Roman"/>
                <a:cs typeface="Times New Roman"/>
              </a:rPr>
              <a:t>gülme, bağırma</a:t>
            </a:r>
            <a:endParaRPr sz="2400">
              <a:latin typeface="Times New Roman"/>
              <a:cs typeface="Times New Roman"/>
            </a:endParaRPr>
          </a:p>
          <a:p>
            <a:pPr marL="698500" lvl="1" indent="-229235">
              <a:lnSpc>
                <a:spcPct val="100000"/>
              </a:lnSpc>
              <a:buFont typeface="Arial MT"/>
              <a:buChar char="•"/>
              <a:tabLst>
                <a:tab pos="699135" algn="l"/>
              </a:tabLst>
            </a:pPr>
            <a:r>
              <a:rPr sz="2400" u="heavy" spc="-15" dirty="0">
                <a:uFill>
                  <a:solidFill>
                    <a:srgbClr val="000000"/>
                  </a:solidFill>
                </a:uFill>
                <a:latin typeface="Times New Roman"/>
                <a:cs typeface="Times New Roman"/>
              </a:rPr>
              <a:t>Faaliyete</a:t>
            </a:r>
            <a:r>
              <a:rPr sz="2400" u="heavy" spc="90" dirty="0">
                <a:uFill>
                  <a:solidFill>
                    <a:srgbClr val="000000"/>
                  </a:solidFill>
                </a:uFill>
                <a:latin typeface="Times New Roman"/>
                <a:cs typeface="Times New Roman"/>
              </a:rPr>
              <a:t> </a:t>
            </a:r>
            <a:r>
              <a:rPr sz="2400" u="heavy" spc="-20" dirty="0">
                <a:uFill>
                  <a:solidFill>
                    <a:srgbClr val="000000"/>
                  </a:solidFill>
                </a:uFill>
                <a:latin typeface="Times New Roman"/>
                <a:cs typeface="Times New Roman"/>
              </a:rPr>
              <a:t>dayalı</a:t>
            </a:r>
            <a:r>
              <a:rPr sz="2400" u="heavy" spc="60"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pekiştireçler</a:t>
            </a:r>
            <a:r>
              <a:rPr sz="2400" spc="-5" dirty="0">
                <a:latin typeface="Times New Roman"/>
                <a:cs typeface="Times New Roman"/>
              </a:rPr>
              <a:t>:</a:t>
            </a:r>
            <a:r>
              <a:rPr sz="2400" dirty="0">
                <a:latin typeface="Times New Roman"/>
                <a:cs typeface="Times New Roman"/>
              </a:rPr>
              <a:t> </a:t>
            </a:r>
            <a:r>
              <a:rPr sz="2400" spc="-5" dirty="0">
                <a:latin typeface="Times New Roman"/>
                <a:cs typeface="Times New Roman"/>
              </a:rPr>
              <a:t>Çocuğa</a:t>
            </a:r>
            <a:r>
              <a:rPr sz="2400" spc="15" dirty="0">
                <a:latin typeface="Times New Roman"/>
                <a:cs typeface="Times New Roman"/>
              </a:rPr>
              <a:t> </a:t>
            </a:r>
            <a:r>
              <a:rPr sz="2400" spc="-10" dirty="0">
                <a:latin typeface="Times New Roman"/>
                <a:cs typeface="Times New Roman"/>
              </a:rPr>
              <a:t>oyuncaklarla</a:t>
            </a:r>
            <a:r>
              <a:rPr sz="2400" spc="90" dirty="0">
                <a:latin typeface="Times New Roman"/>
                <a:cs typeface="Times New Roman"/>
              </a:rPr>
              <a:t> </a:t>
            </a:r>
            <a:r>
              <a:rPr sz="2400" spc="-15" dirty="0">
                <a:latin typeface="Times New Roman"/>
                <a:cs typeface="Times New Roman"/>
              </a:rPr>
              <a:t>oynamaya</a:t>
            </a:r>
            <a:r>
              <a:rPr sz="2400" spc="100" dirty="0">
                <a:latin typeface="Times New Roman"/>
                <a:cs typeface="Times New Roman"/>
              </a:rPr>
              <a:t> </a:t>
            </a:r>
            <a:r>
              <a:rPr sz="2400" dirty="0">
                <a:latin typeface="Times New Roman"/>
                <a:cs typeface="Times New Roman"/>
              </a:rPr>
              <a:t>izin</a:t>
            </a:r>
            <a:r>
              <a:rPr sz="2400" spc="-20" dirty="0">
                <a:latin typeface="Times New Roman"/>
                <a:cs typeface="Times New Roman"/>
              </a:rPr>
              <a:t> </a:t>
            </a:r>
            <a:r>
              <a:rPr sz="2400" spc="-5" dirty="0">
                <a:latin typeface="Times New Roman"/>
                <a:cs typeface="Times New Roman"/>
              </a:rPr>
              <a:t>verme</a:t>
            </a:r>
            <a:endParaRPr sz="2400">
              <a:latin typeface="Times New Roman"/>
              <a:cs typeface="Times New Roman"/>
            </a:endParaRPr>
          </a:p>
          <a:p>
            <a:pPr marL="698500" lvl="1" indent="-229235">
              <a:lnSpc>
                <a:spcPct val="100000"/>
              </a:lnSpc>
              <a:spcBef>
                <a:spcPts val="5"/>
              </a:spcBef>
              <a:buFont typeface="Arial MT"/>
              <a:buChar char="•"/>
              <a:tabLst>
                <a:tab pos="699135" algn="l"/>
              </a:tabLst>
            </a:pPr>
            <a:r>
              <a:rPr sz="2400" u="heavy" dirty="0">
                <a:uFill>
                  <a:solidFill>
                    <a:srgbClr val="000000"/>
                  </a:solidFill>
                </a:uFill>
                <a:latin typeface="Times New Roman"/>
                <a:cs typeface="Times New Roman"/>
              </a:rPr>
              <a:t>Sembolik</a:t>
            </a:r>
            <a:r>
              <a:rPr sz="2400" u="heavy" spc="-1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pekiştireçler</a:t>
            </a:r>
            <a:r>
              <a:rPr sz="2400" spc="-5" dirty="0">
                <a:latin typeface="Times New Roman"/>
                <a:cs typeface="Times New Roman"/>
              </a:rPr>
              <a:t>:</a:t>
            </a:r>
            <a:r>
              <a:rPr sz="2400" spc="5" dirty="0">
                <a:latin typeface="Times New Roman"/>
                <a:cs typeface="Times New Roman"/>
              </a:rPr>
              <a:t> </a:t>
            </a:r>
            <a:r>
              <a:rPr sz="2400" spc="-10" dirty="0">
                <a:latin typeface="Times New Roman"/>
                <a:cs typeface="Times New Roman"/>
              </a:rPr>
              <a:t>Para,</a:t>
            </a:r>
            <a:r>
              <a:rPr sz="2400" dirty="0">
                <a:latin typeface="Times New Roman"/>
                <a:cs typeface="Times New Roman"/>
              </a:rPr>
              <a:t> not,</a:t>
            </a:r>
            <a:r>
              <a:rPr sz="2400" spc="10" dirty="0">
                <a:latin typeface="Times New Roman"/>
                <a:cs typeface="Times New Roman"/>
              </a:rPr>
              <a:t> </a:t>
            </a:r>
            <a:r>
              <a:rPr sz="2400" spc="-20" dirty="0">
                <a:latin typeface="Times New Roman"/>
                <a:cs typeface="Times New Roman"/>
              </a:rPr>
              <a:t>yıldızlar,</a:t>
            </a:r>
            <a:r>
              <a:rPr sz="2400" spc="30" dirty="0">
                <a:latin typeface="Times New Roman"/>
                <a:cs typeface="Times New Roman"/>
              </a:rPr>
              <a:t> </a:t>
            </a:r>
            <a:r>
              <a:rPr sz="2400" spc="-5" dirty="0">
                <a:latin typeface="Times New Roman"/>
                <a:cs typeface="Times New Roman"/>
              </a:rPr>
              <a:t>puanlar…</a:t>
            </a:r>
            <a:endParaRPr sz="2400">
              <a:latin typeface="Times New Roman"/>
              <a:cs typeface="Times New Roman"/>
            </a:endParaRPr>
          </a:p>
        </p:txBody>
      </p:sp>
      <p:sp>
        <p:nvSpPr>
          <p:cNvPr id="3" name="object 3"/>
          <p:cNvSpPr txBox="1">
            <a:spLocks noGrp="1"/>
          </p:cNvSpPr>
          <p:nvPr>
            <p:ph type="title"/>
          </p:nvPr>
        </p:nvSpPr>
        <p:spPr>
          <a:xfrm>
            <a:off x="1390014" y="470357"/>
            <a:ext cx="9625965" cy="1056640"/>
          </a:xfrm>
          <a:prstGeom prst="rect">
            <a:avLst/>
          </a:prstGeom>
        </p:spPr>
        <p:txBody>
          <a:bodyPr vert="horz" wrap="square" lIns="0" tIns="83820" rIns="0" bIns="0" rtlCol="0">
            <a:spAutoFit/>
          </a:bodyPr>
          <a:lstStyle/>
          <a:p>
            <a:pPr marL="3176905" marR="5080" indent="-3164840">
              <a:lnSpc>
                <a:spcPts val="3800"/>
              </a:lnSpc>
              <a:spcBef>
                <a:spcPts val="660"/>
              </a:spcBef>
            </a:pPr>
            <a:r>
              <a:rPr spc="-5" dirty="0"/>
              <a:t>Organizma</a:t>
            </a:r>
            <a:r>
              <a:rPr spc="15" dirty="0"/>
              <a:t> </a:t>
            </a:r>
            <a:r>
              <a:rPr spc="-10" dirty="0"/>
              <a:t>üzerinde</a:t>
            </a:r>
            <a:r>
              <a:rPr spc="25" dirty="0"/>
              <a:t> </a:t>
            </a:r>
            <a:r>
              <a:rPr dirty="0"/>
              <a:t>yarattıkları</a:t>
            </a:r>
            <a:r>
              <a:rPr spc="-30" dirty="0"/>
              <a:t> </a:t>
            </a:r>
            <a:r>
              <a:rPr dirty="0"/>
              <a:t>etkinin</a:t>
            </a:r>
            <a:r>
              <a:rPr spc="-15" dirty="0"/>
              <a:t> </a:t>
            </a:r>
            <a:r>
              <a:rPr spc="-5" dirty="0"/>
              <a:t>kaynağına </a:t>
            </a:r>
            <a:r>
              <a:rPr spc="-885" dirty="0"/>
              <a:t> </a:t>
            </a:r>
            <a:r>
              <a:rPr spc="-5" dirty="0"/>
              <a:t>göre</a:t>
            </a:r>
            <a:r>
              <a:rPr spc="10" dirty="0"/>
              <a:t> </a:t>
            </a:r>
            <a:r>
              <a:rPr dirty="0"/>
              <a:t>pekiştireçler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28259" y="714578"/>
            <a:ext cx="940435" cy="574675"/>
          </a:xfrm>
          <a:prstGeom prst="rect">
            <a:avLst/>
          </a:prstGeom>
        </p:spPr>
        <p:txBody>
          <a:bodyPr vert="horz" wrap="square" lIns="0" tIns="12700" rIns="0" bIns="0" rtlCol="0">
            <a:spAutoFit/>
          </a:bodyPr>
          <a:lstStyle/>
          <a:p>
            <a:pPr marL="12700">
              <a:lnSpc>
                <a:spcPct val="100000"/>
              </a:lnSpc>
              <a:spcBef>
                <a:spcPts val="100"/>
              </a:spcBef>
            </a:pPr>
            <a:r>
              <a:rPr dirty="0"/>
              <a:t>Ceza</a:t>
            </a:r>
          </a:p>
        </p:txBody>
      </p:sp>
      <p:sp>
        <p:nvSpPr>
          <p:cNvPr id="3" name="object 3"/>
          <p:cNvSpPr txBox="1"/>
          <p:nvPr/>
        </p:nvSpPr>
        <p:spPr>
          <a:xfrm>
            <a:off x="792581" y="1550873"/>
            <a:ext cx="10742930" cy="3752309"/>
          </a:xfrm>
          <a:prstGeom prst="rect">
            <a:avLst/>
          </a:prstGeom>
        </p:spPr>
        <p:txBody>
          <a:bodyPr vert="horz" wrap="square" lIns="0" tIns="12700" rIns="0" bIns="0" rtlCol="0">
            <a:spAutoFit/>
          </a:bodyPr>
          <a:lstStyle/>
          <a:p>
            <a:pPr marL="356870" indent="-344805">
              <a:lnSpc>
                <a:spcPct val="100000"/>
              </a:lnSpc>
              <a:spcBef>
                <a:spcPts val="100"/>
              </a:spcBef>
              <a:buFont typeface="Arial MT"/>
              <a:buChar char="•"/>
              <a:tabLst>
                <a:tab pos="356870" algn="l"/>
                <a:tab pos="357505" algn="l"/>
              </a:tabLst>
            </a:pPr>
            <a:r>
              <a:rPr sz="2400" spc="-10" dirty="0">
                <a:latin typeface="Times New Roman"/>
                <a:cs typeface="Times New Roman"/>
              </a:rPr>
              <a:t>‘Bir</a:t>
            </a:r>
            <a:r>
              <a:rPr sz="2400" spc="25" dirty="0">
                <a:latin typeface="Times New Roman"/>
                <a:cs typeface="Times New Roman"/>
              </a:rPr>
              <a:t> </a:t>
            </a:r>
            <a:r>
              <a:rPr sz="2400" dirty="0">
                <a:latin typeface="Times New Roman"/>
                <a:cs typeface="Times New Roman"/>
              </a:rPr>
              <a:t>davranışın</a:t>
            </a:r>
            <a:r>
              <a:rPr sz="2400" spc="30" dirty="0">
                <a:latin typeface="Times New Roman"/>
                <a:cs typeface="Times New Roman"/>
              </a:rPr>
              <a:t> </a:t>
            </a:r>
            <a:r>
              <a:rPr sz="2400" spc="-5" dirty="0">
                <a:latin typeface="Times New Roman"/>
                <a:cs typeface="Times New Roman"/>
              </a:rPr>
              <a:t>ardından</a:t>
            </a:r>
            <a:r>
              <a:rPr sz="2400" spc="50" dirty="0">
                <a:latin typeface="Times New Roman"/>
                <a:cs typeface="Times New Roman"/>
              </a:rPr>
              <a:t> </a:t>
            </a:r>
            <a:r>
              <a:rPr sz="2400" dirty="0">
                <a:latin typeface="Times New Roman"/>
                <a:cs typeface="Times New Roman"/>
              </a:rPr>
              <a:t>kişi</a:t>
            </a:r>
            <a:r>
              <a:rPr sz="2400" spc="35" dirty="0">
                <a:latin typeface="Times New Roman"/>
                <a:cs typeface="Times New Roman"/>
              </a:rPr>
              <a:t> </a:t>
            </a:r>
            <a:r>
              <a:rPr sz="2400" dirty="0">
                <a:latin typeface="Times New Roman"/>
                <a:cs typeface="Times New Roman"/>
              </a:rPr>
              <a:t>için</a:t>
            </a:r>
            <a:r>
              <a:rPr sz="2400" spc="25" dirty="0">
                <a:latin typeface="Times New Roman"/>
                <a:cs typeface="Times New Roman"/>
              </a:rPr>
              <a:t> </a:t>
            </a:r>
            <a:r>
              <a:rPr sz="2400" spc="-5" dirty="0">
                <a:latin typeface="Times New Roman"/>
                <a:cs typeface="Times New Roman"/>
              </a:rPr>
              <a:t>hoş</a:t>
            </a:r>
            <a:r>
              <a:rPr sz="2400" spc="30" dirty="0">
                <a:latin typeface="Times New Roman"/>
                <a:cs typeface="Times New Roman"/>
              </a:rPr>
              <a:t> </a:t>
            </a:r>
            <a:r>
              <a:rPr sz="2400" spc="-10" dirty="0">
                <a:latin typeface="Times New Roman"/>
                <a:cs typeface="Times New Roman"/>
              </a:rPr>
              <a:t>olmayan</a:t>
            </a:r>
            <a:r>
              <a:rPr sz="2400" spc="30" dirty="0">
                <a:latin typeface="Times New Roman"/>
                <a:cs typeface="Times New Roman"/>
              </a:rPr>
              <a:t> </a:t>
            </a:r>
            <a:r>
              <a:rPr sz="2400" dirty="0">
                <a:latin typeface="Times New Roman"/>
                <a:cs typeface="Times New Roman"/>
              </a:rPr>
              <a:t>bir</a:t>
            </a:r>
            <a:r>
              <a:rPr sz="2400" spc="70" dirty="0">
                <a:latin typeface="Times New Roman"/>
                <a:cs typeface="Times New Roman"/>
              </a:rPr>
              <a:t> </a:t>
            </a:r>
            <a:r>
              <a:rPr sz="2400" dirty="0">
                <a:latin typeface="Times New Roman"/>
                <a:cs typeface="Times New Roman"/>
              </a:rPr>
              <a:t>durum</a:t>
            </a:r>
            <a:r>
              <a:rPr sz="2400" spc="45" dirty="0">
                <a:latin typeface="Times New Roman"/>
                <a:cs typeface="Times New Roman"/>
              </a:rPr>
              <a:t> </a:t>
            </a:r>
            <a:r>
              <a:rPr sz="2400" spc="-10" dirty="0">
                <a:latin typeface="Times New Roman"/>
                <a:cs typeface="Times New Roman"/>
              </a:rPr>
              <a:t>yaratarak</a:t>
            </a:r>
            <a:r>
              <a:rPr sz="2400" spc="30" dirty="0">
                <a:latin typeface="Times New Roman"/>
                <a:cs typeface="Times New Roman"/>
              </a:rPr>
              <a:t> </a:t>
            </a:r>
            <a:r>
              <a:rPr sz="2400" dirty="0">
                <a:latin typeface="Times New Roman"/>
                <a:cs typeface="Times New Roman"/>
              </a:rPr>
              <a:t>davranışın</a:t>
            </a:r>
            <a:r>
              <a:rPr sz="2400" spc="40" dirty="0">
                <a:latin typeface="Times New Roman"/>
                <a:cs typeface="Times New Roman"/>
              </a:rPr>
              <a:t> </a:t>
            </a:r>
            <a:r>
              <a:rPr sz="2400" spc="-10" dirty="0">
                <a:latin typeface="Times New Roman"/>
                <a:cs typeface="Times New Roman"/>
              </a:rPr>
              <a:t>ortaya</a:t>
            </a:r>
            <a:endParaRPr sz="2400" dirty="0">
              <a:latin typeface="Times New Roman"/>
              <a:cs typeface="Times New Roman"/>
            </a:endParaRPr>
          </a:p>
          <a:p>
            <a:pPr marL="356870">
              <a:lnSpc>
                <a:spcPct val="100000"/>
              </a:lnSpc>
              <a:spcBef>
                <a:spcPts val="5"/>
              </a:spcBef>
            </a:pPr>
            <a:r>
              <a:rPr sz="2400" spc="-5" dirty="0">
                <a:latin typeface="Times New Roman"/>
                <a:cs typeface="Times New Roman"/>
              </a:rPr>
              <a:t>çıkma</a:t>
            </a:r>
            <a:r>
              <a:rPr sz="2400" spc="-10" dirty="0">
                <a:latin typeface="Times New Roman"/>
                <a:cs typeface="Times New Roman"/>
              </a:rPr>
              <a:t> </a:t>
            </a:r>
            <a:r>
              <a:rPr sz="2400" spc="-5" dirty="0">
                <a:latin typeface="Times New Roman"/>
                <a:cs typeface="Times New Roman"/>
              </a:rPr>
              <a:t>olasılığını</a:t>
            </a:r>
            <a:r>
              <a:rPr sz="2400" spc="-10" dirty="0">
                <a:latin typeface="Times New Roman"/>
                <a:cs typeface="Times New Roman"/>
              </a:rPr>
              <a:t> </a:t>
            </a:r>
            <a:r>
              <a:rPr sz="2400" spc="-5" dirty="0">
                <a:latin typeface="Times New Roman"/>
                <a:cs typeface="Times New Roman"/>
              </a:rPr>
              <a:t>azaltma</a:t>
            </a:r>
            <a:r>
              <a:rPr sz="2400" spc="-25" dirty="0">
                <a:latin typeface="Times New Roman"/>
                <a:cs typeface="Times New Roman"/>
              </a:rPr>
              <a:t> </a:t>
            </a:r>
            <a:r>
              <a:rPr sz="2400" dirty="0">
                <a:latin typeface="Times New Roman"/>
                <a:cs typeface="Times New Roman"/>
              </a:rPr>
              <a:t>işlemi’</a:t>
            </a:r>
          </a:p>
          <a:p>
            <a:pPr>
              <a:lnSpc>
                <a:spcPct val="100000"/>
              </a:lnSpc>
              <a:spcBef>
                <a:spcPts val="15"/>
              </a:spcBef>
            </a:pPr>
            <a:endParaRPr sz="2500" dirty="0">
              <a:latin typeface="Times New Roman"/>
              <a:cs typeface="Times New Roman"/>
            </a:endParaRPr>
          </a:p>
          <a:p>
            <a:pPr marL="814069" lvl="1" indent="-344805">
              <a:lnSpc>
                <a:spcPct val="100000"/>
              </a:lnSpc>
              <a:buFont typeface="Arial MT"/>
              <a:buChar char="•"/>
              <a:tabLst>
                <a:tab pos="814069" algn="l"/>
                <a:tab pos="814705" algn="l"/>
              </a:tabLst>
            </a:pPr>
            <a:r>
              <a:rPr sz="2200" u="sng" dirty="0">
                <a:uFill>
                  <a:solidFill>
                    <a:srgbClr val="000000"/>
                  </a:solidFill>
                </a:uFill>
                <a:latin typeface="Times New Roman"/>
                <a:cs typeface="Times New Roman"/>
              </a:rPr>
              <a:t>Birinci</a:t>
            </a:r>
            <a:r>
              <a:rPr sz="2200" u="sng" spc="-30"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tip</a:t>
            </a:r>
            <a:r>
              <a:rPr sz="2200" u="sng" spc="-45" dirty="0">
                <a:uFill>
                  <a:solidFill>
                    <a:srgbClr val="000000"/>
                  </a:solidFill>
                </a:uFill>
                <a:latin typeface="Times New Roman"/>
                <a:cs typeface="Times New Roman"/>
              </a:rPr>
              <a:t> </a:t>
            </a:r>
            <a:r>
              <a:rPr sz="2200" u="sng" dirty="0">
                <a:uFill>
                  <a:solidFill>
                    <a:srgbClr val="000000"/>
                  </a:solidFill>
                </a:uFill>
                <a:latin typeface="Times New Roman"/>
                <a:cs typeface="Times New Roman"/>
              </a:rPr>
              <a:t>ceza</a:t>
            </a:r>
            <a:r>
              <a:rPr sz="2200" dirty="0">
                <a:latin typeface="Times New Roman"/>
                <a:cs typeface="Times New Roman"/>
              </a:rPr>
              <a:t>:</a:t>
            </a:r>
            <a:r>
              <a:rPr sz="2200" spc="-10" dirty="0">
                <a:latin typeface="Times New Roman"/>
                <a:cs typeface="Times New Roman"/>
              </a:rPr>
              <a:t> </a:t>
            </a:r>
            <a:r>
              <a:rPr sz="2200" spc="-5" dirty="0">
                <a:latin typeface="Times New Roman"/>
                <a:cs typeface="Times New Roman"/>
              </a:rPr>
              <a:t>Ortama</a:t>
            </a:r>
            <a:r>
              <a:rPr sz="2200" spc="15" dirty="0">
                <a:latin typeface="Times New Roman"/>
                <a:cs typeface="Times New Roman"/>
              </a:rPr>
              <a:t> </a:t>
            </a:r>
            <a:r>
              <a:rPr sz="2200" spc="-10" dirty="0">
                <a:latin typeface="Times New Roman"/>
                <a:cs typeface="Times New Roman"/>
              </a:rPr>
              <a:t>organizma</a:t>
            </a:r>
            <a:r>
              <a:rPr sz="2200" spc="60" dirty="0">
                <a:latin typeface="Times New Roman"/>
                <a:cs typeface="Times New Roman"/>
              </a:rPr>
              <a:t> </a:t>
            </a:r>
            <a:r>
              <a:rPr sz="2200" spc="5" dirty="0">
                <a:latin typeface="Times New Roman"/>
                <a:cs typeface="Times New Roman"/>
              </a:rPr>
              <a:t>için</a:t>
            </a:r>
            <a:r>
              <a:rPr sz="2200" spc="-45" dirty="0">
                <a:latin typeface="Times New Roman"/>
                <a:cs typeface="Times New Roman"/>
              </a:rPr>
              <a:t> </a:t>
            </a:r>
            <a:r>
              <a:rPr sz="2200" dirty="0">
                <a:latin typeface="Times New Roman"/>
                <a:cs typeface="Times New Roman"/>
              </a:rPr>
              <a:t>olumsuz</a:t>
            </a:r>
            <a:r>
              <a:rPr sz="2200" spc="-15" dirty="0">
                <a:latin typeface="Times New Roman"/>
                <a:cs typeface="Times New Roman"/>
              </a:rPr>
              <a:t> </a:t>
            </a:r>
            <a:r>
              <a:rPr sz="2200" dirty="0">
                <a:latin typeface="Times New Roman"/>
                <a:cs typeface="Times New Roman"/>
              </a:rPr>
              <a:t>bir</a:t>
            </a:r>
            <a:r>
              <a:rPr sz="2200" spc="-5" dirty="0">
                <a:latin typeface="Times New Roman"/>
                <a:cs typeface="Times New Roman"/>
              </a:rPr>
              <a:t> şeyin</a:t>
            </a:r>
            <a:r>
              <a:rPr sz="2200" spc="-15" dirty="0">
                <a:latin typeface="Times New Roman"/>
                <a:cs typeface="Times New Roman"/>
              </a:rPr>
              <a:t> </a:t>
            </a:r>
            <a:r>
              <a:rPr sz="2200" spc="-5" dirty="0">
                <a:latin typeface="Times New Roman"/>
                <a:cs typeface="Times New Roman"/>
              </a:rPr>
              <a:t>eklenmesi</a:t>
            </a:r>
            <a:endParaRPr sz="2200" dirty="0">
              <a:latin typeface="Times New Roman"/>
              <a:cs typeface="Times New Roman"/>
            </a:endParaRPr>
          </a:p>
          <a:p>
            <a:pPr marL="814069" lvl="1" indent="-344805">
              <a:lnSpc>
                <a:spcPct val="100000"/>
              </a:lnSpc>
              <a:buFont typeface="Arial MT"/>
              <a:buChar char="•"/>
              <a:tabLst>
                <a:tab pos="814069" algn="l"/>
                <a:tab pos="814705" algn="l"/>
              </a:tabLst>
            </a:pPr>
            <a:r>
              <a:rPr sz="2200" u="sng" spc="-10" dirty="0">
                <a:uFill>
                  <a:solidFill>
                    <a:srgbClr val="000000"/>
                  </a:solidFill>
                </a:uFill>
                <a:latin typeface="Times New Roman"/>
                <a:cs typeface="Times New Roman"/>
              </a:rPr>
              <a:t>İkinci</a:t>
            </a:r>
            <a:r>
              <a:rPr sz="2200" u="sng" spc="35"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tip</a:t>
            </a:r>
            <a:r>
              <a:rPr sz="2200" u="sng" spc="-15" dirty="0">
                <a:uFill>
                  <a:solidFill>
                    <a:srgbClr val="000000"/>
                  </a:solidFill>
                </a:uFill>
                <a:latin typeface="Times New Roman"/>
                <a:cs typeface="Times New Roman"/>
              </a:rPr>
              <a:t> </a:t>
            </a:r>
            <a:r>
              <a:rPr sz="2200" u="sng" dirty="0">
                <a:uFill>
                  <a:solidFill>
                    <a:srgbClr val="000000"/>
                  </a:solidFill>
                </a:uFill>
                <a:latin typeface="Times New Roman"/>
                <a:cs typeface="Times New Roman"/>
              </a:rPr>
              <a:t>ceza</a:t>
            </a:r>
            <a:r>
              <a:rPr sz="2200" dirty="0">
                <a:latin typeface="Times New Roman"/>
                <a:cs typeface="Times New Roman"/>
              </a:rPr>
              <a:t>:</a:t>
            </a:r>
            <a:r>
              <a:rPr sz="2200" spc="-10" dirty="0">
                <a:latin typeface="Times New Roman"/>
                <a:cs typeface="Times New Roman"/>
              </a:rPr>
              <a:t> </a:t>
            </a:r>
            <a:r>
              <a:rPr sz="2200" spc="-5" dirty="0">
                <a:latin typeface="Times New Roman"/>
                <a:cs typeface="Times New Roman"/>
              </a:rPr>
              <a:t>Ortamdan</a:t>
            </a:r>
            <a:r>
              <a:rPr sz="2200" spc="-15" dirty="0">
                <a:latin typeface="Times New Roman"/>
                <a:cs typeface="Times New Roman"/>
              </a:rPr>
              <a:t> </a:t>
            </a:r>
            <a:r>
              <a:rPr sz="2200" spc="-10" dirty="0">
                <a:latin typeface="Times New Roman"/>
                <a:cs typeface="Times New Roman"/>
              </a:rPr>
              <a:t>organizma</a:t>
            </a:r>
            <a:r>
              <a:rPr sz="2200" spc="55" dirty="0">
                <a:latin typeface="Times New Roman"/>
                <a:cs typeface="Times New Roman"/>
              </a:rPr>
              <a:t> </a:t>
            </a:r>
            <a:r>
              <a:rPr sz="2200" spc="5" dirty="0">
                <a:latin typeface="Times New Roman"/>
                <a:cs typeface="Times New Roman"/>
              </a:rPr>
              <a:t>için</a:t>
            </a:r>
            <a:r>
              <a:rPr sz="2200" spc="-35" dirty="0">
                <a:latin typeface="Times New Roman"/>
                <a:cs typeface="Times New Roman"/>
              </a:rPr>
              <a:t> </a:t>
            </a:r>
            <a:r>
              <a:rPr sz="2200" spc="-5" dirty="0">
                <a:latin typeface="Times New Roman"/>
                <a:cs typeface="Times New Roman"/>
              </a:rPr>
              <a:t>olumlu</a:t>
            </a:r>
            <a:r>
              <a:rPr sz="2200" spc="10" dirty="0">
                <a:latin typeface="Times New Roman"/>
                <a:cs typeface="Times New Roman"/>
              </a:rPr>
              <a:t> </a:t>
            </a:r>
            <a:r>
              <a:rPr sz="2200" spc="5" dirty="0">
                <a:latin typeface="Times New Roman"/>
                <a:cs typeface="Times New Roman"/>
              </a:rPr>
              <a:t>bir</a:t>
            </a:r>
            <a:r>
              <a:rPr sz="2200" spc="-5" dirty="0">
                <a:latin typeface="Times New Roman"/>
                <a:cs typeface="Times New Roman"/>
              </a:rPr>
              <a:t> </a:t>
            </a:r>
            <a:r>
              <a:rPr sz="2200" spc="-5" dirty="0" err="1">
                <a:latin typeface="Times New Roman"/>
                <a:cs typeface="Times New Roman"/>
              </a:rPr>
              <a:t>şeyin</a:t>
            </a:r>
            <a:r>
              <a:rPr sz="2200" spc="-20" dirty="0">
                <a:latin typeface="Times New Roman"/>
                <a:cs typeface="Times New Roman"/>
              </a:rPr>
              <a:t> </a:t>
            </a:r>
            <a:r>
              <a:rPr sz="2200" dirty="0" err="1" smtClean="0">
                <a:latin typeface="Times New Roman"/>
                <a:cs typeface="Times New Roman"/>
              </a:rPr>
              <a:t>çıkartılması</a:t>
            </a:r>
            <a:endParaRPr lang="tr-TR" sz="2200" dirty="0" smtClean="0">
              <a:latin typeface="Times New Roman"/>
              <a:cs typeface="Times New Roman"/>
            </a:endParaRPr>
          </a:p>
          <a:p>
            <a:pPr marL="814069" lvl="1" indent="-344805">
              <a:lnSpc>
                <a:spcPct val="100000"/>
              </a:lnSpc>
              <a:buFont typeface="Arial MT"/>
              <a:buChar char="•"/>
              <a:tabLst>
                <a:tab pos="814069" algn="l"/>
                <a:tab pos="814705" algn="l"/>
              </a:tabLst>
            </a:pPr>
            <a:endParaRPr lang="tr-TR" sz="2200" dirty="0">
              <a:latin typeface="Times New Roman"/>
              <a:cs typeface="Times New Roman"/>
            </a:endParaRPr>
          </a:p>
          <a:p>
            <a:pPr marL="469264" lvl="1">
              <a:lnSpc>
                <a:spcPct val="100000"/>
              </a:lnSpc>
              <a:tabLst>
                <a:tab pos="814069" algn="l"/>
                <a:tab pos="814705" algn="l"/>
              </a:tabLst>
            </a:pPr>
            <a:endParaRPr lang="tr-TR" sz="2200" dirty="0" smtClean="0">
              <a:latin typeface="Times New Roman"/>
              <a:cs typeface="Times New Roman"/>
            </a:endParaRPr>
          </a:p>
          <a:p>
            <a:pPr marL="469264" lvl="1">
              <a:tabLst>
                <a:tab pos="814069" algn="l"/>
                <a:tab pos="814705" algn="l"/>
              </a:tabLst>
            </a:pPr>
            <a:r>
              <a:rPr lang="tr-TR" sz="2000" spc="-5" dirty="0">
                <a:latin typeface="Times New Roman"/>
                <a:cs typeface="Times New Roman"/>
              </a:rPr>
              <a:t>‘Olumsuz</a:t>
            </a:r>
            <a:r>
              <a:rPr lang="tr-TR" sz="2000" dirty="0">
                <a:latin typeface="Times New Roman"/>
                <a:cs typeface="Times New Roman"/>
              </a:rPr>
              <a:t> </a:t>
            </a:r>
            <a:r>
              <a:rPr lang="tr-TR" sz="2000" spc="-5" dirty="0">
                <a:latin typeface="Times New Roman"/>
                <a:cs typeface="Times New Roman"/>
              </a:rPr>
              <a:t>pekiştirmede</a:t>
            </a:r>
            <a:r>
              <a:rPr lang="tr-TR" sz="2000" dirty="0">
                <a:latin typeface="Times New Roman"/>
                <a:cs typeface="Times New Roman"/>
              </a:rPr>
              <a:t> itici</a:t>
            </a:r>
            <a:r>
              <a:rPr lang="tr-TR" sz="2000" spc="5" dirty="0">
                <a:latin typeface="Times New Roman"/>
                <a:cs typeface="Times New Roman"/>
              </a:rPr>
              <a:t> </a:t>
            </a:r>
            <a:r>
              <a:rPr lang="tr-TR" sz="2000" spc="-10" dirty="0">
                <a:latin typeface="Times New Roman"/>
                <a:cs typeface="Times New Roman"/>
              </a:rPr>
              <a:t>uyarıcı</a:t>
            </a:r>
            <a:r>
              <a:rPr lang="tr-TR" sz="2000" spc="-5" dirty="0">
                <a:latin typeface="Times New Roman"/>
                <a:cs typeface="Times New Roman"/>
              </a:rPr>
              <a:t> ortamdan</a:t>
            </a:r>
            <a:r>
              <a:rPr lang="tr-TR" sz="2000" dirty="0">
                <a:latin typeface="Times New Roman"/>
                <a:cs typeface="Times New Roman"/>
              </a:rPr>
              <a:t> çıkarılır</a:t>
            </a:r>
            <a:r>
              <a:rPr lang="tr-TR" sz="2000" spc="5" dirty="0">
                <a:latin typeface="Times New Roman"/>
                <a:cs typeface="Times New Roman"/>
              </a:rPr>
              <a:t> </a:t>
            </a:r>
            <a:r>
              <a:rPr lang="tr-TR" sz="2000" dirty="0">
                <a:latin typeface="Times New Roman"/>
                <a:cs typeface="Times New Roman"/>
              </a:rPr>
              <a:t>ve</a:t>
            </a:r>
            <a:r>
              <a:rPr lang="tr-TR" sz="2000" spc="5" dirty="0">
                <a:latin typeface="Times New Roman"/>
                <a:cs typeface="Times New Roman"/>
              </a:rPr>
              <a:t> </a:t>
            </a:r>
            <a:r>
              <a:rPr lang="tr-TR" sz="2000" dirty="0">
                <a:latin typeface="Times New Roman"/>
                <a:cs typeface="Times New Roman"/>
              </a:rPr>
              <a:t>bu</a:t>
            </a:r>
            <a:r>
              <a:rPr lang="tr-TR" sz="2000" spc="5" dirty="0">
                <a:latin typeface="Times New Roman"/>
                <a:cs typeface="Times New Roman"/>
              </a:rPr>
              <a:t> </a:t>
            </a:r>
            <a:r>
              <a:rPr lang="tr-TR" sz="2000" spc="-10" dirty="0">
                <a:latin typeface="Times New Roman"/>
                <a:cs typeface="Times New Roman"/>
              </a:rPr>
              <a:t>yolla</a:t>
            </a:r>
            <a:r>
              <a:rPr lang="tr-TR" sz="2000" spc="-5" dirty="0">
                <a:latin typeface="Times New Roman"/>
                <a:cs typeface="Times New Roman"/>
              </a:rPr>
              <a:t> davranışın </a:t>
            </a:r>
            <a:r>
              <a:rPr lang="tr-TR" sz="2000" dirty="0">
                <a:latin typeface="Times New Roman"/>
                <a:cs typeface="Times New Roman"/>
              </a:rPr>
              <a:t> </a:t>
            </a:r>
            <a:r>
              <a:rPr lang="tr-TR" sz="2000" spc="-5" dirty="0">
                <a:latin typeface="Times New Roman"/>
                <a:cs typeface="Times New Roman"/>
              </a:rPr>
              <a:t>tekrarlanma olasılığı </a:t>
            </a:r>
            <a:r>
              <a:rPr lang="tr-TR" sz="2000" spc="-30" dirty="0">
                <a:latin typeface="Times New Roman"/>
                <a:cs typeface="Times New Roman"/>
              </a:rPr>
              <a:t>artar. </a:t>
            </a:r>
            <a:r>
              <a:rPr lang="tr-TR" sz="2000" spc="-5" dirty="0">
                <a:latin typeface="Times New Roman"/>
                <a:cs typeface="Times New Roman"/>
              </a:rPr>
              <a:t>Cezada </a:t>
            </a:r>
            <a:r>
              <a:rPr lang="tr-TR" sz="2000" dirty="0">
                <a:latin typeface="Times New Roman"/>
                <a:cs typeface="Times New Roman"/>
              </a:rPr>
              <a:t>ise itici bir </a:t>
            </a:r>
            <a:r>
              <a:rPr lang="tr-TR" sz="2000" spc="-10" dirty="0">
                <a:latin typeface="Times New Roman"/>
                <a:cs typeface="Times New Roman"/>
              </a:rPr>
              <a:t>uyarıcıya </a:t>
            </a:r>
            <a:r>
              <a:rPr lang="tr-TR" sz="2000" spc="-5" dirty="0" err="1">
                <a:latin typeface="Times New Roman"/>
                <a:cs typeface="Times New Roman"/>
              </a:rPr>
              <a:t>maruziyet</a:t>
            </a:r>
            <a:r>
              <a:rPr lang="tr-TR" sz="2000" spc="-5" dirty="0">
                <a:latin typeface="Times New Roman"/>
                <a:cs typeface="Times New Roman"/>
              </a:rPr>
              <a:t> </a:t>
            </a:r>
            <a:r>
              <a:rPr lang="tr-TR" sz="2000" spc="-25" dirty="0">
                <a:latin typeface="Times New Roman"/>
                <a:cs typeface="Times New Roman"/>
              </a:rPr>
              <a:t>ya </a:t>
            </a:r>
            <a:r>
              <a:rPr lang="tr-TR" sz="2000" spc="10" dirty="0">
                <a:latin typeface="Times New Roman"/>
                <a:cs typeface="Times New Roman"/>
              </a:rPr>
              <a:t>da </a:t>
            </a:r>
            <a:r>
              <a:rPr lang="tr-TR" sz="2000" dirty="0">
                <a:latin typeface="Times New Roman"/>
                <a:cs typeface="Times New Roman"/>
              </a:rPr>
              <a:t>hoşuna </a:t>
            </a:r>
            <a:r>
              <a:rPr lang="tr-TR" sz="2000" spc="5" dirty="0">
                <a:latin typeface="Times New Roman"/>
                <a:cs typeface="Times New Roman"/>
              </a:rPr>
              <a:t> </a:t>
            </a:r>
            <a:r>
              <a:rPr lang="tr-TR" sz="2000" spc="-5" dirty="0">
                <a:latin typeface="Times New Roman"/>
                <a:cs typeface="Times New Roman"/>
              </a:rPr>
              <a:t>giden</a:t>
            </a:r>
            <a:r>
              <a:rPr lang="tr-TR" sz="2000" dirty="0">
                <a:latin typeface="Times New Roman"/>
                <a:cs typeface="Times New Roman"/>
              </a:rPr>
              <a:t> bir</a:t>
            </a:r>
            <a:r>
              <a:rPr lang="tr-TR" sz="2000" spc="5" dirty="0">
                <a:latin typeface="Times New Roman"/>
                <a:cs typeface="Times New Roman"/>
              </a:rPr>
              <a:t> </a:t>
            </a:r>
            <a:r>
              <a:rPr lang="tr-TR" sz="2000" spc="-10" dirty="0">
                <a:latin typeface="Times New Roman"/>
                <a:cs typeface="Times New Roman"/>
              </a:rPr>
              <a:t>uyarıcıdan</a:t>
            </a:r>
            <a:r>
              <a:rPr lang="tr-TR" sz="2000" spc="-5" dirty="0">
                <a:latin typeface="Times New Roman"/>
                <a:cs typeface="Times New Roman"/>
              </a:rPr>
              <a:t> mahrumiyet</a:t>
            </a:r>
            <a:r>
              <a:rPr lang="tr-TR" sz="2000" dirty="0">
                <a:latin typeface="Times New Roman"/>
                <a:cs typeface="Times New Roman"/>
              </a:rPr>
              <a:t> </a:t>
            </a:r>
            <a:r>
              <a:rPr lang="tr-TR" sz="2000" spc="-5" dirty="0">
                <a:latin typeface="Times New Roman"/>
                <a:cs typeface="Times New Roman"/>
              </a:rPr>
              <a:t>söz</a:t>
            </a:r>
            <a:r>
              <a:rPr lang="tr-TR" sz="2000" dirty="0">
                <a:latin typeface="Times New Roman"/>
                <a:cs typeface="Times New Roman"/>
              </a:rPr>
              <a:t> </a:t>
            </a:r>
            <a:r>
              <a:rPr lang="tr-TR" sz="2000" spc="-5" dirty="0">
                <a:latin typeface="Times New Roman"/>
                <a:cs typeface="Times New Roman"/>
              </a:rPr>
              <a:t>konusudur</a:t>
            </a:r>
            <a:r>
              <a:rPr lang="tr-TR" sz="2000" dirty="0">
                <a:latin typeface="Times New Roman"/>
                <a:cs typeface="Times New Roman"/>
              </a:rPr>
              <a:t> ve</a:t>
            </a:r>
            <a:r>
              <a:rPr lang="tr-TR" sz="2000" spc="5" dirty="0">
                <a:latin typeface="Times New Roman"/>
                <a:cs typeface="Times New Roman"/>
              </a:rPr>
              <a:t> </a:t>
            </a:r>
            <a:r>
              <a:rPr lang="tr-TR" sz="2000" spc="-5" dirty="0">
                <a:latin typeface="Times New Roman"/>
                <a:cs typeface="Times New Roman"/>
              </a:rPr>
              <a:t>davranışın</a:t>
            </a:r>
            <a:r>
              <a:rPr lang="tr-TR" sz="2000" dirty="0">
                <a:latin typeface="Times New Roman"/>
                <a:cs typeface="Times New Roman"/>
              </a:rPr>
              <a:t> </a:t>
            </a:r>
            <a:r>
              <a:rPr lang="tr-TR" sz="2000" spc="-10" dirty="0">
                <a:latin typeface="Times New Roman"/>
                <a:cs typeface="Times New Roman"/>
              </a:rPr>
              <a:t>tekrarlanma </a:t>
            </a:r>
            <a:r>
              <a:rPr lang="tr-TR" sz="2000" spc="-5" dirty="0">
                <a:latin typeface="Times New Roman"/>
                <a:cs typeface="Times New Roman"/>
              </a:rPr>
              <a:t> olasılığının</a:t>
            </a:r>
            <a:r>
              <a:rPr lang="tr-TR" sz="2000" spc="-15" dirty="0">
                <a:latin typeface="Times New Roman"/>
                <a:cs typeface="Times New Roman"/>
              </a:rPr>
              <a:t> </a:t>
            </a:r>
            <a:r>
              <a:rPr lang="tr-TR" sz="2000" spc="-5" dirty="0">
                <a:latin typeface="Times New Roman"/>
                <a:cs typeface="Times New Roman"/>
              </a:rPr>
              <a:t>azalması</a:t>
            </a:r>
            <a:r>
              <a:rPr lang="tr-TR" sz="2000" spc="-25" dirty="0">
                <a:latin typeface="Times New Roman"/>
                <a:cs typeface="Times New Roman"/>
              </a:rPr>
              <a:t> veya</a:t>
            </a:r>
            <a:r>
              <a:rPr lang="tr-TR" sz="2000" spc="60" dirty="0">
                <a:latin typeface="Times New Roman"/>
                <a:cs typeface="Times New Roman"/>
              </a:rPr>
              <a:t> </a:t>
            </a:r>
            <a:r>
              <a:rPr lang="tr-TR" sz="2000" spc="-5" dirty="0">
                <a:latin typeface="Times New Roman"/>
                <a:cs typeface="Times New Roman"/>
              </a:rPr>
              <a:t>ortadan</a:t>
            </a:r>
            <a:r>
              <a:rPr lang="tr-TR" sz="2000" spc="20" dirty="0">
                <a:latin typeface="Times New Roman"/>
                <a:cs typeface="Times New Roman"/>
              </a:rPr>
              <a:t> </a:t>
            </a:r>
            <a:r>
              <a:rPr lang="tr-TR" sz="2000" dirty="0">
                <a:latin typeface="Times New Roman"/>
                <a:cs typeface="Times New Roman"/>
              </a:rPr>
              <a:t>kaldırılması</a:t>
            </a:r>
            <a:r>
              <a:rPr lang="tr-TR" sz="2000" spc="-20" dirty="0">
                <a:latin typeface="Times New Roman"/>
                <a:cs typeface="Times New Roman"/>
              </a:rPr>
              <a:t> hedeflenir.’</a:t>
            </a:r>
          </a:p>
          <a:p>
            <a:pPr marL="469264" lvl="1">
              <a:lnSpc>
                <a:spcPct val="100000"/>
              </a:lnSpc>
              <a:tabLst>
                <a:tab pos="814069" algn="l"/>
                <a:tab pos="814705" algn="l"/>
              </a:tabLst>
            </a:pPr>
            <a:endParaRPr sz="2200" dirty="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4170" y="575005"/>
            <a:ext cx="6433185" cy="574675"/>
          </a:xfrm>
          <a:prstGeom prst="rect">
            <a:avLst/>
          </a:prstGeom>
        </p:spPr>
        <p:txBody>
          <a:bodyPr vert="horz" wrap="square" lIns="0" tIns="12700" rIns="0" bIns="0" rtlCol="0">
            <a:spAutoFit/>
          </a:bodyPr>
          <a:lstStyle/>
          <a:p>
            <a:pPr marL="12700">
              <a:lnSpc>
                <a:spcPct val="100000"/>
              </a:lnSpc>
              <a:spcBef>
                <a:spcPts val="100"/>
              </a:spcBef>
            </a:pPr>
            <a:r>
              <a:rPr dirty="0"/>
              <a:t>Ceza ve</a:t>
            </a:r>
            <a:r>
              <a:rPr spc="-40" dirty="0"/>
              <a:t> </a:t>
            </a:r>
            <a:r>
              <a:rPr dirty="0"/>
              <a:t>olumsuz</a:t>
            </a:r>
            <a:r>
              <a:rPr spc="5" dirty="0"/>
              <a:t> </a:t>
            </a:r>
            <a:r>
              <a:rPr dirty="0"/>
              <a:t>pekiştirme</a:t>
            </a:r>
            <a:r>
              <a:rPr spc="-30" dirty="0"/>
              <a:t> </a:t>
            </a:r>
            <a:r>
              <a:rPr dirty="0"/>
              <a:t>farkı!</a:t>
            </a:r>
          </a:p>
        </p:txBody>
      </p:sp>
      <p:sp>
        <p:nvSpPr>
          <p:cNvPr id="3" name="object 3"/>
          <p:cNvSpPr txBox="1"/>
          <p:nvPr/>
        </p:nvSpPr>
        <p:spPr>
          <a:xfrm>
            <a:off x="762000" y="1828800"/>
            <a:ext cx="6866127" cy="420628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endParaRPr lang="tr-TR" spc="-20" dirty="0">
              <a:latin typeface="Times New Roman"/>
              <a:cs typeface="Times New Roman"/>
            </a:endParaRPr>
          </a:p>
          <a:p>
            <a:pPr marL="241300" marR="5080" indent="-228600">
              <a:lnSpc>
                <a:spcPct val="100000"/>
              </a:lnSpc>
              <a:spcBef>
                <a:spcPts val="100"/>
              </a:spcBef>
              <a:buFont typeface="Arial MT"/>
              <a:buChar char="•"/>
              <a:tabLst>
                <a:tab pos="241300" algn="l"/>
              </a:tabLst>
            </a:pPr>
            <a:r>
              <a:rPr lang="tr-TR" spc="-5" dirty="0" smtClean="0">
                <a:latin typeface="Times New Roman"/>
                <a:cs typeface="Times New Roman"/>
              </a:rPr>
              <a:t>Deneyde; farenin </a:t>
            </a:r>
            <a:r>
              <a:rPr lang="tr-TR" spc="-5" dirty="0">
                <a:latin typeface="Times New Roman"/>
                <a:cs typeface="Times New Roman"/>
              </a:rPr>
              <a:t>bir ceza karşısında davranışının nasıl değişeceği incelenmiştir. Bu amaçla kutuya birkaç pedal daha konmuş ve bu pedallardan birine basıldığında elektrik şoku verilmesi sağlanmıştır</a:t>
            </a:r>
            <a:r>
              <a:rPr lang="tr-TR" spc="-5" dirty="0" smtClean="0">
                <a:latin typeface="Times New Roman"/>
                <a:cs typeface="Times New Roman"/>
              </a:rPr>
              <a:t>. Aç </a:t>
            </a:r>
            <a:r>
              <a:rPr lang="tr-TR" spc="-5" dirty="0">
                <a:latin typeface="Times New Roman"/>
                <a:cs typeface="Times New Roman"/>
              </a:rPr>
              <a:t>fare elektrik şoku verilen pedala bastığında şok sonrası o gün o davranışı bir daha göstermemiştir</a:t>
            </a:r>
            <a:r>
              <a:rPr lang="tr-TR" spc="-5" dirty="0" smtClean="0">
                <a:latin typeface="Times New Roman"/>
                <a:cs typeface="Times New Roman"/>
              </a:rPr>
              <a:t>. </a:t>
            </a:r>
          </a:p>
          <a:p>
            <a:pPr marL="241300" marR="5080" indent="-228600">
              <a:lnSpc>
                <a:spcPct val="100000"/>
              </a:lnSpc>
              <a:spcBef>
                <a:spcPts val="100"/>
              </a:spcBef>
              <a:buFont typeface="Arial MT"/>
              <a:buChar char="•"/>
              <a:tabLst>
                <a:tab pos="241300" algn="l"/>
              </a:tabLst>
            </a:pPr>
            <a:endParaRPr lang="tr-TR" spc="-5" dirty="0" smtClean="0">
              <a:latin typeface="Times New Roman"/>
              <a:cs typeface="Times New Roman"/>
            </a:endParaRPr>
          </a:p>
          <a:p>
            <a:pPr marL="241300" marR="5080" indent="-228600" algn="just">
              <a:lnSpc>
                <a:spcPct val="100000"/>
              </a:lnSpc>
              <a:spcBef>
                <a:spcPts val="100"/>
              </a:spcBef>
              <a:buFont typeface="Arial MT"/>
              <a:buChar char="•"/>
              <a:tabLst>
                <a:tab pos="241300" algn="l"/>
              </a:tabLst>
            </a:pPr>
            <a:r>
              <a:rPr lang="tr-TR" spc="-5" dirty="0" smtClean="0">
                <a:latin typeface="Times New Roman"/>
                <a:cs typeface="Times New Roman"/>
              </a:rPr>
              <a:t>Başka </a:t>
            </a:r>
            <a:r>
              <a:rPr lang="tr-TR" spc="-5" dirty="0">
                <a:latin typeface="Times New Roman"/>
                <a:cs typeface="Times New Roman"/>
              </a:rPr>
              <a:t>bir gün aynı düzeneğin olduğu kutuya bırakılan fare yine aynı pedalı denemiş elektrik şokunu aldıktan sonra yine o davranışı göstermemiştir. </a:t>
            </a:r>
            <a:r>
              <a:rPr lang="tr-TR" spc="-5" dirty="0" smtClean="0">
                <a:latin typeface="Times New Roman"/>
                <a:cs typeface="Times New Roman"/>
              </a:rPr>
              <a:t>Yapılan fare deneyinde elektrik </a:t>
            </a:r>
            <a:r>
              <a:rPr lang="tr-TR" spc="-5" dirty="0">
                <a:latin typeface="Times New Roman"/>
                <a:cs typeface="Times New Roman"/>
              </a:rPr>
              <a:t>yüklü pedaldan elektrik alınmış ve ceza ortamdan kaldırıldığında farenin davranışlarının nasıl değişeceği incelenmiştir</a:t>
            </a:r>
            <a:r>
              <a:rPr lang="tr-TR" spc="-5" dirty="0" smtClean="0">
                <a:latin typeface="Times New Roman"/>
                <a:cs typeface="Times New Roman"/>
              </a:rPr>
              <a:t>. Elektrik </a:t>
            </a:r>
            <a:r>
              <a:rPr lang="tr-TR" spc="-5" dirty="0">
                <a:latin typeface="Times New Roman"/>
                <a:cs typeface="Times New Roman"/>
              </a:rPr>
              <a:t>olmadığını fark eden fare dönüp dolaşıp pedala tekrar tekrar basmış, pedala basma davranışının sıklığı </a:t>
            </a:r>
            <a:r>
              <a:rPr lang="tr-TR" spc="-5" dirty="0" err="1">
                <a:latin typeface="Times New Roman"/>
                <a:cs typeface="Times New Roman"/>
              </a:rPr>
              <a:t>artmıştır.Ortamdan</a:t>
            </a:r>
            <a:r>
              <a:rPr lang="tr-TR" spc="-5" dirty="0">
                <a:latin typeface="Times New Roman"/>
                <a:cs typeface="Times New Roman"/>
              </a:rPr>
              <a:t> ceza çekilince istenmeyen davranışın yapılma olasılığının arttığı görülmüştür.</a:t>
            </a:r>
            <a:endParaRPr spc="-5" dirty="0">
              <a:latin typeface="Times New Roman"/>
              <a:cs typeface="Times New Roman"/>
            </a:endParaRPr>
          </a:p>
        </p:txBody>
      </p:sp>
      <p:pic>
        <p:nvPicPr>
          <p:cNvPr id="4" name="Resim 3"/>
          <p:cNvPicPr>
            <a:picLocks noChangeAspect="1"/>
          </p:cNvPicPr>
          <p:nvPr/>
        </p:nvPicPr>
        <p:blipFill>
          <a:blip r:embed="rId2"/>
          <a:stretch>
            <a:fillRect/>
          </a:stretch>
        </p:blipFill>
        <p:spPr>
          <a:xfrm>
            <a:off x="8077200" y="2129678"/>
            <a:ext cx="3573052" cy="33147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1871" y="725881"/>
            <a:ext cx="4585335" cy="574675"/>
          </a:xfrm>
          <a:prstGeom prst="rect">
            <a:avLst/>
          </a:prstGeom>
        </p:spPr>
        <p:txBody>
          <a:bodyPr vert="horz" wrap="square" lIns="0" tIns="12700" rIns="0" bIns="0" rtlCol="0">
            <a:spAutoFit/>
          </a:bodyPr>
          <a:lstStyle/>
          <a:p>
            <a:pPr marL="12700">
              <a:lnSpc>
                <a:spcPct val="100000"/>
              </a:lnSpc>
              <a:spcBef>
                <a:spcPts val="100"/>
              </a:spcBef>
            </a:pPr>
            <a:r>
              <a:rPr dirty="0"/>
              <a:t>Biçimlendirme</a:t>
            </a:r>
            <a:r>
              <a:rPr spc="-105" dirty="0"/>
              <a:t> </a:t>
            </a:r>
            <a:r>
              <a:rPr dirty="0"/>
              <a:t>tarifeleri</a:t>
            </a:r>
          </a:p>
        </p:txBody>
      </p:sp>
      <p:sp>
        <p:nvSpPr>
          <p:cNvPr id="3" name="object 3"/>
          <p:cNvSpPr txBox="1"/>
          <p:nvPr/>
        </p:nvSpPr>
        <p:spPr>
          <a:xfrm>
            <a:off x="917244" y="1581150"/>
            <a:ext cx="2579370" cy="39116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1734820" algn="l"/>
              </a:tabLst>
            </a:pPr>
            <a:r>
              <a:rPr sz="2400" dirty="0">
                <a:latin typeface="Times New Roman"/>
                <a:cs typeface="Times New Roman"/>
              </a:rPr>
              <a:t>Ç</a:t>
            </a:r>
            <a:r>
              <a:rPr sz="2400" spc="-10" dirty="0">
                <a:latin typeface="Times New Roman"/>
                <a:cs typeface="Times New Roman"/>
              </a:rPr>
              <a:t>e</a:t>
            </a:r>
            <a:r>
              <a:rPr sz="2400" dirty="0">
                <a:latin typeface="Times New Roman"/>
                <a:cs typeface="Times New Roman"/>
              </a:rPr>
              <a:t>vr</a:t>
            </a:r>
            <a:r>
              <a:rPr sz="2400" spc="-20" dirty="0">
                <a:latin typeface="Times New Roman"/>
                <a:cs typeface="Times New Roman"/>
              </a:rPr>
              <a:t>e</a:t>
            </a:r>
            <a:r>
              <a:rPr sz="2400" dirty="0">
                <a:latin typeface="Times New Roman"/>
                <a:cs typeface="Times New Roman"/>
              </a:rPr>
              <a:t>nin,	kiş</a:t>
            </a:r>
            <a:r>
              <a:rPr sz="2400" spc="5" dirty="0">
                <a:latin typeface="Times New Roman"/>
                <a:cs typeface="Times New Roman"/>
              </a:rPr>
              <a:t>i</a:t>
            </a:r>
            <a:r>
              <a:rPr sz="2400" dirty="0">
                <a:latin typeface="Times New Roman"/>
                <a:cs typeface="Times New Roman"/>
              </a:rPr>
              <a:t>nin</a:t>
            </a:r>
            <a:endParaRPr sz="2400">
              <a:latin typeface="Times New Roman"/>
              <a:cs typeface="Times New Roman"/>
            </a:endParaRPr>
          </a:p>
        </p:txBody>
      </p:sp>
      <p:sp>
        <p:nvSpPr>
          <p:cNvPr id="4" name="object 4"/>
          <p:cNvSpPr txBox="1"/>
          <p:nvPr/>
        </p:nvSpPr>
        <p:spPr>
          <a:xfrm>
            <a:off x="3773804" y="1581150"/>
            <a:ext cx="2866390" cy="391160"/>
          </a:xfrm>
          <a:prstGeom prst="rect">
            <a:avLst/>
          </a:prstGeom>
        </p:spPr>
        <p:txBody>
          <a:bodyPr vert="horz" wrap="square" lIns="0" tIns="12700" rIns="0" bIns="0" rtlCol="0">
            <a:spAutoFit/>
          </a:bodyPr>
          <a:lstStyle/>
          <a:p>
            <a:pPr marL="12700">
              <a:lnSpc>
                <a:spcPct val="100000"/>
              </a:lnSpc>
              <a:spcBef>
                <a:spcPts val="100"/>
              </a:spcBef>
              <a:tabLst>
                <a:tab pos="598170" algn="l"/>
                <a:tab pos="1186180" algn="l"/>
              </a:tabLst>
            </a:pPr>
            <a:r>
              <a:rPr sz="2400" spc="-25" dirty="0">
                <a:latin typeface="Times New Roman"/>
                <a:cs typeface="Times New Roman"/>
              </a:rPr>
              <a:t>ya	</a:t>
            </a:r>
            <a:r>
              <a:rPr sz="2400" dirty="0">
                <a:latin typeface="Times New Roman"/>
                <a:cs typeface="Times New Roman"/>
              </a:rPr>
              <a:t>da	</a:t>
            </a:r>
            <a:r>
              <a:rPr sz="2400" spc="-10" dirty="0">
                <a:latin typeface="Times New Roman"/>
                <a:cs typeface="Times New Roman"/>
              </a:rPr>
              <a:t>organizmanın</a:t>
            </a:r>
            <a:endParaRPr sz="2400">
              <a:latin typeface="Times New Roman"/>
              <a:cs typeface="Times New Roman"/>
            </a:endParaRPr>
          </a:p>
        </p:txBody>
      </p:sp>
      <p:sp>
        <p:nvSpPr>
          <p:cNvPr id="5" name="object 5"/>
          <p:cNvSpPr txBox="1"/>
          <p:nvPr/>
        </p:nvSpPr>
        <p:spPr>
          <a:xfrm>
            <a:off x="6917181" y="1581150"/>
            <a:ext cx="164528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r</a:t>
            </a:r>
            <a:r>
              <a:rPr sz="2400" spc="-20" dirty="0">
                <a:latin typeface="Times New Roman"/>
                <a:cs typeface="Times New Roman"/>
              </a:rPr>
              <a:t>e</a:t>
            </a:r>
            <a:r>
              <a:rPr sz="2400" dirty="0">
                <a:latin typeface="Times New Roman"/>
                <a:cs typeface="Times New Roman"/>
              </a:rPr>
              <a:t>p</a:t>
            </a:r>
            <a:r>
              <a:rPr sz="2400" spc="-10" dirty="0">
                <a:latin typeface="Times New Roman"/>
                <a:cs typeface="Times New Roman"/>
              </a:rPr>
              <a:t>e</a:t>
            </a:r>
            <a:r>
              <a:rPr sz="2400" dirty="0">
                <a:latin typeface="Times New Roman"/>
                <a:cs typeface="Times New Roman"/>
              </a:rPr>
              <a:t>rtu</a:t>
            </a:r>
            <a:r>
              <a:rPr sz="2400" spc="-15" dirty="0">
                <a:latin typeface="Times New Roman"/>
                <a:cs typeface="Times New Roman"/>
              </a:rPr>
              <a:t>a</a:t>
            </a:r>
            <a:r>
              <a:rPr sz="2400" dirty="0">
                <a:latin typeface="Times New Roman"/>
                <a:cs typeface="Times New Roman"/>
              </a:rPr>
              <a:t>rında</a:t>
            </a:r>
            <a:endParaRPr sz="2400">
              <a:latin typeface="Times New Roman"/>
              <a:cs typeface="Times New Roman"/>
            </a:endParaRPr>
          </a:p>
        </p:txBody>
      </p:sp>
      <p:sp>
        <p:nvSpPr>
          <p:cNvPr id="6" name="object 6"/>
          <p:cNvSpPr txBox="1"/>
          <p:nvPr/>
        </p:nvSpPr>
        <p:spPr>
          <a:xfrm>
            <a:off x="8837803" y="1581150"/>
            <a:ext cx="63563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h</a:t>
            </a:r>
            <a:r>
              <a:rPr sz="2400" spc="-10" dirty="0">
                <a:latin typeface="Times New Roman"/>
                <a:cs typeface="Times New Roman"/>
              </a:rPr>
              <a:t>a</a:t>
            </a:r>
            <a:r>
              <a:rPr sz="2400" spc="10" dirty="0">
                <a:latin typeface="Times New Roman"/>
                <a:cs typeface="Times New Roman"/>
              </a:rPr>
              <a:t>z</a:t>
            </a:r>
            <a:r>
              <a:rPr sz="2400" dirty="0">
                <a:latin typeface="Times New Roman"/>
                <a:cs typeface="Times New Roman"/>
              </a:rPr>
              <a:t>ır</a:t>
            </a:r>
            <a:endParaRPr sz="2400">
              <a:latin typeface="Times New Roman"/>
              <a:cs typeface="Times New Roman"/>
            </a:endParaRPr>
          </a:p>
        </p:txBody>
      </p:sp>
      <p:sp>
        <p:nvSpPr>
          <p:cNvPr id="7" name="object 7"/>
          <p:cNvSpPr txBox="1"/>
          <p:nvPr/>
        </p:nvSpPr>
        <p:spPr>
          <a:xfrm>
            <a:off x="9749408" y="1581150"/>
            <a:ext cx="152463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bulunmayan</a:t>
            </a:r>
            <a:endParaRPr sz="2400">
              <a:latin typeface="Times New Roman"/>
              <a:cs typeface="Times New Roman"/>
            </a:endParaRPr>
          </a:p>
        </p:txBody>
      </p:sp>
      <p:sp>
        <p:nvSpPr>
          <p:cNvPr id="8" name="object 8"/>
          <p:cNvSpPr txBox="1"/>
          <p:nvPr/>
        </p:nvSpPr>
        <p:spPr>
          <a:xfrm>
            <a:off x="1145844" y="1946605"/>
            <a:ext cx="3185795" cy="391795"/>
          </a:xfrm>
          <a:prstGeom prst="rect">
            <a:avLst/>
          </a:prstGeom>
        </p:spPr>
        <p:txBody>
          <a:bodyPr vert="horz" wrap="square" lIns="0" tIns="12700" rIns="0" bIns="0" rtlCol="0">
            <a:spAutoFit/>
          </a:bodyPr>
          <a:lstStyle/>
          <a:p>
            <a:pPr marL="12700">
              <a:lnSpc>
                <a:spcPct val="100000"/>
              </a:lnSpc>
              <a:spcBef>
                <a:spcPts val="100"/>
              </a:spcBef>
              <a:tabLst>
                <a:tab pos="2058035" algn="l"/>
              </a:tabLst>
            </a:pPr>
            <a:r>
              <a:rPr sz="2400" dirty="0">
                <a:latin typeface="Times New Roman"/>
                <a:cs typeface="Times New Roman"/>
              </a:rPr>
              <a:t>d</a:t>
            </a:r>
            <a:r>
              <a:rPr sz="2400" spc="-15" dirty="0">
                <a:latin typeface="Times New Roman"/>
                <a:cs typeface="Times New Roman"/>
              </a:rPr>
              <a:t>a</a:t>
            </a:r>
            <a:r>
              <a:rPr sz="2400" dirty="0">
                <a:latin typeface="Times New Roman"/>
                <a:cs typeface="Times New Roman"/>
              </a:rPr>
              <a:t>v</a:t>
            </a:r>
            <a:r>
              <a:rPr sz="2400" spc="-10" dirty="0">
                <a:latin typeface="Times New Roman"/>
                <a:cs typeface="Times New Roman"/>
              </a:rPr>
              <a:t>ra</a:t>
            </a:r>
            <a:r>
              <a:rPr sz="2400" dirty="0">
                <a:latin typeface="Times New Roman"/>
                <a:cs typeface="Times New Roman"/>
              </a:rPr>
              <a:t>nış</a:t>
            </a:r>
            <a:r>
              <a:rPr sz="2400" spc="5" dirty="0">
                <a:latin typeface="Times New Roman"/>
                <a:cs typeface="Times New Roman"/>
              </a:rPr>
              <a:t>l</a:t>
            </a:r>
            <a:r>
              <a:rPr sz="2400" spc="-10" dirty="0">
                <a:latin typeface="Times New Roman"/>
                <a:cs typeface="Times New Roman"/>
              </a:rPr>
              <a:t>ar</a:t>
            </a:r>
            <a:r>
              <a:rPr sz="2400" dirty="0">
                <a:latin typeface="Times New Roman"/>
                <a:cs typeface="Times New Roman"/>
              </a:rPr>
              <a:t>ının	k</a:t>
            </a:r>
            <a:r>
              <a:rPr sz="2400" spc="-15" dirty="0">
                <a:latin typeface="Times New Roman"/>
                <a:cs typeface="Times New Roman"/>
              </a:rPr>
              <a:t>a</a:t>
            </a:r>
            <a:r>
              <a:rPr sz="2400" dirty="0">
                <a:latin typeface="Times New Roman"/>
                <a:cs typeface="Times New Roman"/>
              </a:rPr>
              <a:t>d</a:t>
            </a:r>
            <a:r>
              <a:rPr sz="2400" spc="-15" dirty="0">
                <a:latin typeface="Times New Roman"/>
                <a:cs typeface="Times New Roman"/>
              </a:rPr>
              <a:t>e</a:t>
            </a:r>
            <a:r>
              <a:rPr sz="2400" dirty="0">
                <a:latin typeface="Times New Roman"/>
                <a:cs typeface="Times New Roman"/>
              </a:rPr>
              <a:t>m</a:t>
            </a:r>
            <a:r>
              <a:rPr sz="2400" spc="-10" dirty="0">
                <a:latin typeface="Times New Roman"/>
                <a:cs typeface="Times New Roman"/>
              </a:rPr>
              <a:t>e</a:t>
            </a:r>
            <a:r>
              <a:rPr sz="2400" dirty="0">
                <a:latin typeface="Times New Roman"/>
                <a:cs typeface="Times New Roman"/>
              </a:rPr>
              <a:t>li</a:t>
            </a:r>
            <a:endParaRPr sz="2400">
              <a:latin typeface="Times New Roman"/>
              <a:cs typeface="Times New Roman"/>
            </a:endParaRPr>
          </a:p>
        </p:txBody>
      </p:sp>
      <p:sp>
        <p:nvSpPr>
          <p:cNvPr id="9" name="object 9"/>
          <p:cNvSpPr txBox="1"/>
          <p:nvPr/>
        </p:nvSpPr>
        <p:spPr>
          <a:xfrm>
            <a:off x="4530090" y="1946605"/>
            <a:ext cx="6745605" cy="391795"/>
          </a:xfrm>
          <a:prstGeom prst="rect">
            <a:avLst/>
          </a:prstGeom>
        </p:spPr>
        <p:txBody>
          <a:bodyPr vert="horz" wrap="square" lIns="0" tIns="12700" rIns="0" bIns="0" rtlCol="0">
            <a:spAutoFit/>
          </a:bodyPr>
          <a:lstStyle/>
          <a:p>
            <a:pPr marL="12700">
              <a:lnSpc>
                <a:spcPct val="100000"/>
              </a:lnSpc>
              <a:spcBef>
                <a:spcPts val="100"/>
              </a:spcBef>
              <a:tabLst>
                <a:tab pos="1329055" algn="l"/>
                <a:tab pos="2457450" algn="l"/>
                <a:tab pos="4639945" algn="l"/>
                <a:tab pos="5890260" algn="l"/>
              </a:tabLst>
            </a:pPr>
            <a:r>
              <a:rPr sz="2400" spc="-10" dirty="0">
                <a:latin typeface="Times New Roman"/>
                <a:cs typeface="Times New Roman"/>
              </a:rPr>
              <a:t>yaklaşım	yoluyla	</a:t>
            </a:r>
            <a:r>
              <a:rPr sz="2400" spc="-5" dirty="0">
                <a:latin typeface="Times New Roman"/>
                <a:cs typeface="Times New Roman"/>
              </a:rPr>
              <a:t>farklılaştırılarak	</a:t>
            </a:r>
            <a:r>
              <a:rPr sz="2400" dirty="0">
                <a:latin typeface="Times New Roman"/>
                <a:cs typeface="Times New Roman"/>
              </a:rPr>
              <a:t>istenilen	</a:t>
            </a:r>
            <a:r>
              <a:rPr sz="2400" spc="-10" dirty="0">
                <a:latin typeface="Times New Roman"/>
                <a:cs typeface="Times New Roman"/>
              </a:rPr>
              <a:t>tepkiyi</a:t>
            </a:r>
            <a:endParaRPr sz="2400">
              <a:latin typeface="Times New Roman"/>
              <a:cs typeface="Times New Roman"/>
            </a:endParaRPr>
          </a:p>
        </p:txBody>
      </p:sp>
      <p:sp>
        <p:nvSpPr>
          <p:cNvPr id="10" name="object 10"/>
          <p:cNvSpPr txBox="1"/>
          <p:nvPr/>
        </p:nvSpPr>
        <p:spPr>
          <a:xfrm>
            <a:off x="1145844" y="2312923"/>
            <a:ext cx="6298565" cy="1123315"/>
          </a:xfrm>
          <a:prstGeom prst="rect">
            <a:avLst/>
          </a:prstGeom>
        </p:spPr>
        <p:txBody>
          <a:bodyPr vert="horz" wrap="square" lIns="0" tIns="12700" rIns="0" bIns="0" rtlCol="0">
            <a:spAutoFit/>
          </a:bodyPr>
          <a:lstStyle/>
          <a:p>
            <a:pPr marL="12700">
              <a:lnSpc>
                <a:spcPct val="100000"/>
              </a:lnSpc>
              <a:spcBef>
                <a:spcPts val="100"/>
              </a:spcBef>
            </a:pPr>
            <a:r>
              <a:rPr sz="2400" spc="-15" dirty="0">
                <a:latin typeface="Times New Roman"/>
                <a:cs typeface="Times New Roman"/>
              </a:rPr>
              <a:t>meydana</a:t>
            </a:r>
            <a:r>
              <a:rPr sz="2400" spc="40" dirty="0">
                <a:latin typeface="Times New Roman"/>
                <a:cs typeface="Times New Roman"/>
              </a:rPr>
              <a:t> </a:t>
            </a:r>
            <a:r>
              <a:rPr sz="2400" spc="-5" dirty="0">
                <a:latin typeface="Times New Roman"/>
                <a:cs typeface="Times New Roman"/>
              </a:rPr>
              <a:t>getirme süreci…</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0665">
              <a:lnSpc>
                <a:spcPct val="100000"/>
              </a:lnSpc>
            </a:pPr>
            <a:r>
              <a:rPr sz="2400" i="1" spc="-20" dirty="0">
                <a:latin typeface="Times New Roman"/>
                <a:cs typeface="Times New Roman"/>
              </a:rPr>
              <a:t>“Güvercinlere</a:t>
            </a:r>
            <a:r>
              <a:rPr sz="2400" i="1" spc="10" dirty="0">
                <a:latin typeface="Times New Roman"/>
                <a:cs typeface="Times New Roman"/>
              </a:rPr>
              <a:t> </a:t>
            </a:r>
            <a:r>
              <a:rPr sz="2400" i="1" dirty="0">
                <a:latin typeface="Times New Roman"/>
                <a:cs typeface="Times New Roman"/>
              </a:rPr>
              <a:t>pinpon </a:t>
            </a:r>
            <a:r>
              <a:rPr sz="2400" i="1" spc="-5" dirty="0">
                <a:latin typeface="Times New Roman"/>
                <a:cs typeface="Times New Roman"/>
              </a:rPr>
              <a:t>oynamayı</a:t>
            </a:r>
            <a:r>
              <a:rPr sz="2400" i="1" spc="10" dirty="0">
                <a:latin typeface="Times New Roman"/>
                <a:cs typeface="Times New Roman"/>
              </a:rPr>
              <a:t> </a:t>
            </a:r>
            <a:r>
              <a:rPr sz="2400" i="1" dirty="0">
                <a:latin typeface="Times New Roman"/>
                <a:cs typeface="Times New Roman"/>
              </a:rPr>
              <a:t>nasıl</a:t>
            </a:r>
            <a:r>
              <a:rPr sz="2400" i="1" spc="-20" dirty="0">
                <a:latin typeface="Times New Roman"/>
                <a:cs typeface="Times New Roman"/>
              </a:rPr>
              <a:t> </a:t>
            </a:r>
            <a:r>
              <a:rPr sz="2400" i="1" spc="-10" dirty="0">
                <a:latin typeface="Times New Roman"/>
                <a:cs typeface="Times New Roman"/>
              </a:rPr>
              <a:t>öğretiriz?”</a:t>
            </a:r>
            <a:endParaRPr sz="2400">
              <a:latin typeface="Times New Roman"/>
              <a:cs typeface="Times New Roman"/>
            </a:endParaRPr>
          </a:p>
        </p:txBody>
      </p:sp>
      <p:pic>
        <p:nvPicPr>
          <p:cNvPr id="11" name="object 11"/>
          <p:cNvPicPr/>
          <p:nvPr/>
        </p:nvPicPr>
        <p:blipFill>
          <a:blip r:embed="rId2" cstate="print"/>
          <a:stretch>
            <a:fillRect/>
          </a:stretch>
        </p:blipFill>
        <p:spPr>
          <a:xfrm>
            <a:off x="4501896" y="4056951"/>
            <a:ext cx="3268853" cy="24335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1871" y="633476"/>
            <a:ext cx="4585970" cy="574040"/>
          </a:xfrm>
          <a:prstGeom prst="rect">
            <a:avLst/>
          </a:prstGeom>
        </p:spPr>
        <p:txBody>
          <a:bodyPr vert="horz" wrap="square" lIns="0" tIns="12700" rIns="0" bIns="0" rtlCol="0">
            <a:spAutoFit/>
          </a:bodyPr>
          <a:lstStyle/>
          <a:p>
            <a:pPr marL="12700">
              <a:lnSpc>
                <a:spcPct val="100000"/>
              </a:lnSpc>
              <a:spcBef>
                <a:spcPts val="100"/>
              </a:spcBef>
            </a:pPr>
            <a:r>
              <a:rPr dirty="0"/>
              <a:t>Biçimlendirme</a:t>
            </a:r>
            <a:r>
              <a:rPr spc="-110" dirty="0"/>
              <a:t> </a:t>
            </a:r>
            <a:r>
              <a:rPr dirty="0"/>
              <a:t>tarifeleri</a:t>
            </a:r>
          </a:p>
        </p:txBody>
      </p:sp>
      <p:sp>
        <p:nvSpPr>
          <p:cNvPr id="3" name="object 3"/>
          <p:cNvSpPr txBox="1"/>
          <p:nvPr/>
        </p:nvSpPr>
        <p:spPr>
          <a:xfrm>
            <a:off x="917244" y="1513713"/>
            <a:ext cx="10473690" cy="3059812"/>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1600" b="1" dirty="0">
                <a:latin typeface="Times New Roman"/>
                <a:cs typeface="Times New Roman"/>
              </a:rPr>
              <a:t>Soru:</a:t>
            </a:r>
            <a:r>
              <a:rPr sz="1600" b="1" spc="-10" dirty="0">
                <a:latin typeface="Times New Roman"/>
                <a:cs typeface="Times New Roman"/>
              </a:rPr>
              <a:t> </a:t>
            </a:r>
            <a:r>
              <a:rPr sz="1600" spc="-5" dirty="0">
                <a:latin typeface="Times New Roman"/>
                <a:cs typeface="Times New Roman"/>
              </a:rPr>
              <a:t>Operant</a:t>
            </a:r>
            <a:r>
              <a:rPr sz="1600" spc="25" dirty="0">
                <a:latin typeface="Times New Roman"/>
                <a:cs typeface="Times New Roman"/>
              </a:rPr>
              <a:t> </a:t>
            </a:r>
            <a:r>
              <a:rPr sz="1600" spc="-5" dirty="0">
                <a:latin typeface="Times New Roman"/>
                <a:cs typeface="Times New Roman"/>
              </a:rPr>
              <a:t>öğrenme</a:t>
            </a:r>
            <a:r>
              <a:rPr sz="1600" spc="5" dirty="0">
                <a:latin typeface="Times New Roman"/>
                <a:cs typeface="Times New Roman"/>
              </a:rPr>
              <a:t> </a:t>
            </a:r>
            <a:r>
              <a:rPr sz="1600" dirty="0">
                <a:latin typeface="Times New Roman"/>
                <a:cs typeface="Times New Roman"/>
              </a:rPr>
              <a:t>kutusunda</a:t>
            </a:r>
            <a:r>
              <a:rPr sz="1600" spc="-15" dirty="0">
                <a:latin typeface="Times New Roman"/>
                <a:cs typeface="Times New Roman"/>
              </a:rPr>
              <a:t> </a:t>
            </a:r>
            <a:r>
              <a:rPr sz="1600" spc="-5" dirty="0">
                <a:latin typeface="Times New Roman"/>
                <a:cs typeface="Times New Roman"/>
              </a:rPr>
              <a:t>farenin</a:t>
            </a:r>
            <a:r>
              <a:rPr sz="1600" spc="10" dirty="0">
                <a:latin typeface="Times New Roman"/>
                <a:cs typeface="Times New Roman"/>
              </a:rPr>
              <a:t> </a:t>
            </a:r>
            <a:r>
              <a:rPr sz="1600" spc="-5" dirty="0">
                <a:latin typeface="Times New Roman"/>
                <a:cs typeface="Times New Roman"/>
              </a:rPr>
              <a:t>pedala</a:t>
            </a:r>
            <a:r>
              <a:rPr sz="1600" spc="20" dirty="0">
                <a:latin typeface="Times New Roman"/>
                <a:cs typeface="Times New Roman"/>
              </a:rPr>
              <a:t> </a:t>
            </a:r>
            <a:r>
              <a:rPr sz="1600" spc="-10" dirty="0">
                <a:latin typeface="Times New Roman"/>
                <a:cs typeface="Times New Roman"/>
              </a:rPr>
              <a:t>basacağına</a:t>
            </a:r>
            <a:r>
              <a:rPr sz="1600" spc="45" dirty="0">
                <a:latin typeface="Times New Roman"/>
                <a:cs typeface="Times New Roman"/>
              </a:rPr>
              <a:t> </a:t>
            </a:r>
            <a:r>
              <a:rPr sz="1600" dirty="0">
                <a:latin typeface="Times New Roman"/>
                <a:cs typeface="Times New Roman"/>
              </a:rPr>
              <a:t>ilişkin</a:t>
            </a:r>
            <a:r>
              <a:rPr sz="1600" spc="-45" dirty="0">
                <a:latin typeface="Times New Roman"/>
                <a:cs typeface="Times New Roman"/>
              </a:rPr>
              <a:t> </a:t>
            </a:r>
            <a:r>
              <a:rPr sz="1600" dirty="0">
                <a:latin typeface="Times New Roman"/>
                <a:cs typeface="Times New Roman"/>
              </a:rPr>
              <a:t>ümit</a:t>
            </a:r>
            <a:r>
              <a:rPr sz="1600" spc="-25" dirty="0">
                <a:latin typeface="Times New Roman"/>
                <a:cs typeface="Times New Roman"/>
              </a:rPr>
              <a:t> </a:t>
            </a:r>
            <a:r>
              <a:rPr sz="1600" spc="-15" dirty="0">
                <a:latin typeface="Times New Roman"/>
                <a:cs typeface="Times New Roman"/>
              </a:rPr>
              <a:t>yok!?</a:t>
            </a:r>
            <a:endParaRPr sz="1600" dirty="0">
              <a:latin typeface="Times New Roman"/>
              <a:cs typeface="Times New Roman"/>
            </a:endParaRPr>
          </a:p>
          <a:p>
            <a:pPr>
              <a:lnSpc>
                <a:spcPct val="100000"/>
              </a:lnSpc>
              <a:spcBef>
                <a:spcPts val="15"/>
              </a:spcBef>
              <a:buFont typeface="Arial MT"/>
              <a:buChar char="•"/>
            </a:pPr>
            <a:endParaRPr dirty="0">
              <a:latin typeface="Times New Roman"/>
              <a:cs typeface="Times New Roman"/>
            </a:endParaRPr>
          </a:p>
          <a:p>
            <a:pPr marL="469265">
              <a:lnSpc>
                <a:spcPct val="100000"/>
              </a:lnSpc>
              <a:tabLst>
                <a:tab pos="1402715" algn="l"/>
                <a:tab pos="1780539" algn="l"/>
                <a:tab pos="2792730" algn="l"/>
                <a:tab pos="3723004" algn="l"/>
                <a:tab pos="5527675" algn="l"/>
                <a:tab pos="6411595" algn="l"/>
                <a:tab pos="7868920" algn="l"/>
                <a:tab pos="8292465" algn="l"/>
                <a:tab pos="9070340" algn="l"/>
                <a:tab pos="10146665" algn="l"/>
              </a:tabLst>
            </a:pPr>
            <a:r>
              <a:rPr sz="1600" u="sng" spc="-10" dirty="0">
                <a:uFill>
                  <a:solidFill>
                    <a:srgbClr val="000000"/>
                  </a:solidFill>
                </a:uFill>
                <a:latin typeface="Times New Roman"/>
                <a:cs typeface="Times New Roman"/>
              </a:rPr>
              <a:t>A</a:t>
            </a:r>
            <a:r>
              <a:rPr sz="1600" u="sng" spc="-5" dirty="0">
                <a:uFill>
                  <a:solidFill>
                    <a:srgbClr val="000000"/>
                  </a:solidFill>
                </a:uFill>
                <a:latin typeface="Times New Roman"/>
                <a:cs typeface="Times New Roman"/>
              </a:rPr>
              <a:t>ş</a:t>
            </a:r>
            <a:r>
              <a:rPr sz="1600" u="sng" dirty="0">
                <a:uFill>
                  <a:solidFill>
                    <a:srgbClr val="000000"/>
                  </a:solidFill>
                </a:uFill>
                <a:latin typeface="Times New Roman"/>
                <a:cs typeface="Times New Roman"/>
              </a:rPr>
              <a:t>a</a:t>
            </a:r>
            <a:r>
              <a:rPr sz="1600" u="sng" spc="-35" dirty="0">
                <a:uFill>
                  <a:solidFill>
                    <a:srgbClr val="000000"/>
                  </a:solidFill>
                </a:uFill>
                <a:latin typeface="Times New Roman"/>
                <a:cs typeface="Times New Roman"/>
              </a:rPr>
              <a:t>m</a:t>
            </a:r>
            <a:r>
              <a:rPr sz="1600" u="sng" dirty="0">
                <a:uFill>
                  <a:solidFill>
                    <a:srgbClr val="000000"/>
                  </a:solidFill>
                </a:uFill>
                <a:latin typeface="Times New Roman"/>
                <a:cs typeface="Times New Roman"/>
              </a:rPr>
              <a:t>a	1</a:t>
            </a:r>
            <a:r>
              <a:rPr sz="1600" dirty="0">
                <a:latin typeface="Times New Roman"/>
                <a:cs typeface="Times New Roman"/>
              </a:rPr>
              <a:t>:	</a:t>
            </a:r>
            <a:r>
              <a:rPr sz="1600" spc="-25" dirty="0">
                <a:latin typeface="Times New Roman"/>
                <a:cs typeface="Times New Roman"/>
              </a:rPr>
              <a:t>F</a:t>
            </a:r>
            <a:r>
              <a:rPr sz="1600" dirty="0">
                <a:latin typeface="Times New Roman"/>
                <a:cs typeface="Times New Roman"/>
              </a:rPr>
              <a:t>a</a:t>
            </a:r>
            <a:r>
              <a:rPr sz="1600" spc="5" dirty="0">
                <a:latin typeface="Times New Roman"/>
                <a:cs typeface="Times New Roman"/>
              </a:rPr>
              <a:t>r</a:t>
            </a:r>
            <a:r>
              <a:rPr sz="1600" dirty="0">
                <a:latin typeface="Times New Roman"/>
                <a:cs typeface="Times New Roman"/>
              </a:rPr>
              <a:t>e</a:t>
            </a:r>
            <a:r>
              <a:rPr sz="1600" spc="-20" dirty="0">
                <a:latin typeface="Times New Roman"/>
                <a:cs typeface="Times New Roman"/>
              </a:rPr>
              <a:t>n</a:t>
            </a:r>
            <a:r>
              <a:rPr sz="1600" spc="5" dirty="0">
                <a:latin typeface="Times New Roman"/>
                <a:cs typeface="Times New Roman"/>
              </a:rPr>
              <a:t>in</a:t>
            </a:r>
            <a:r>
              <a:rPr sz="1600" dirty="0">
                <a:latin typeface="Times New Roman"/>
                <a:cs typeface="Times New Roman"/>
              </a:rPr>
              <a:t>	</a:t>
            </a:r>
            <a:r>
              <a:rPr sz="1600" spc="-20" dirty="0">
                <a:latin typeface="Times New Roman"/>
                <a:cs typeface="Times New Roman"/>
              </a:rPr>
              <a:t>y</a:t>
            </a:r>
            <a:r>
              <a:rPr sz="1600" dirty="0">
                <a:latin typeface="Times New Roman"/>
                <a:cs typeface="Times New Roman"/>
              </a:rPr>
              <a:t>a</a:t>
            </a:r>
            <a:r>
              <a:rPr sz="1600" spc="-20" dirty="0">
                <a:latin typeface="Times New Roman"/>
                <a:cs typeface="Times New Roman"/>
              </a:rPr>
              <a:t>p</a:t>
            </a:r>
            <a:r>
              <a:rPr sz="1600" spc="5" dirty="0">
                <a:latin typeface="Times New Roman"/>
                <a:cs typeface="Times New Roman"/>
              </a:rPr>
              <a:t>tı</a:t>
            </a:r>
            <a:r>
              <a:rPr sz="1600" spc="-20" dirty="0">
                <a:latin typeface="Times New Roman"/>
                <a:cs typeface="Times New Roman"/>
              </a:rPr>
              <a:t>ğ</a:t>
            </a:r>
            <a:r>
              <a:rPr sz="1600" dirty="0">
                <a:latin typeface="Times New Roman"/>
                <a:cs typeface="Times New Roman"/>
              </a:rPr>
              <a:t>ı	da</a:t>
            </a:r>
            <a:r>
              <a:rPr sz="1600" spc="-20" dirty="0">
                <a:latin typeface="Times New Roman"/>
                <a:cs typeface="Times New Roman"/>
              </a:rPr>
              <a:t>v</a:t>
            </a:r>
            <a:r>
              <a:rPr sz="1600" spc="5" dirty="0">
                <a:latin typeface="Times New Roman"/>
                <a:cs typeface="Times New Roman"/>
              </a:rPr>
              <a:t>r</a:t>
            </a:r>
            <a:r>
              <a:rPr sz="1600" dirty="0">
                <a:latin typeface="Times New Roman"/>
                <a:cs typeface="Times New Roman"/>
              </a:rPr>
              <a:t>an</a:t>
            </a:r>
            <a:r>
              <a:rPr sz="1600" spc="-15" dirty="0">
                <a:latin typeface="Times New Roman"/>
                <a:cs typeface="Times New Roman"/>
              </a:rPr>
              <a:t>ı</a:t>
            </a:r>
            <a:r>
              <a:rPr sz="1600" spc="-5" dirty="0">
                <a:latin typeface="Times New Roman"/>
                <a:cs typeface="Times New Roman"/>
              </a:rPr>
              <a:t>ş</a:t>
            </a:r>
            <a:r>
              <a:rPr sz="1600" spc="-15" dirty="0">
                <a:latin typeface="Times New Roman"/>
                <a:cs typeface="Times New Roman"/>
              </a:rPr>
              <a:t>l</a:t>
            </a:r>
            <a:r>
              <a:rPr sz="1600" dirty="0">
                <a:latin typeface="Times New Roman"/>
                <a:cs typeface="Times New Roman"/>
              </a:rPr>
              <a:t>a</a:t>
            </a:r>
            <a:r>
              <a:rPr sz="1600" spc="5" dirty="0">
                <a:latin typeface="Times New Roman"/>
                <a:cs typeface="Times New Roman"/>
              </a:rPr>
              <a:t>r</a:t>
            </a:r>
            <a:r>
              <a:rPr sz="1600" spc="-20" dirty="0">
                <a:latin typeface="Times New Roman"/>
                <a:cs typeface="Times New Roman"/>
              </a:rPr>
              <a:t>d</a:t>
            </a:r>
            <a:r>
              <a:rPr sz="1600" dirty="0">
                <a:latin typeface="Times New Roman"/>
                <a:cs typeface="Times New Roman"/>
              </a:rPr>
              <a:t>an	</a:t>
            </a:r>
            <a:r>
              <a:rPr sz="1600" spc="-20" dirty="0">
                <a:latin typeface="Times New Roman"/>
                <a:cs typeface="Times New Roman"/>
              </a:rPr>
              <a:t>p</a:t>
            </a:r>
            <a:r>
              <a:rPr sz="1600" dirty="0">
                <a:latin typeface="Times New Roman"/>
                <a:cs typeface="Times New Roman"/>
              </a:rPr>
              <a:t>ed</a:t>
            </a:r>
            <a:r>
              <a:rPr sz="1600" spc="-20" dirty="0">
                <a:latin typeface="Times New Roman"/>
                <a:cs typeface="Times New Roman"/>
              </a:rPr>
              <a:t>a</a:t>
            </a:r>
            <a:r>
              <a:rPr sz="1600" spc="5" dirty="0">
                <a:latin typeface="Times New Roman"/>
                <a:cs typeface="Times New Roman"/>
              </a:rPr>
              <a:t>l</a:t>
            </a:r>
            <a:r>
              <a:rPr sz="1600" dirty="0">
                <a:latin typeface="Times New Roman"/>
                <a:cs typeface="Times New Roman"/>
              </a:rPr>
              <a:t>a	</a:t>
            </a:r>
            <a:r>
              <a:rPr sz="1600" spc="-20" dirty="0">
                <a:latin typeface="Times New Roman"/>
                <a:cs typeface="Times New Roman"/>
              </a:rPr>
              <a:t>d</a:t>
            </a:r>
            <a:r>
              <a:rPr sz="1600" spc="5" dirty="0">
                <a:latin typeface="Times New Roman"/>
                <a:cs typeface="Times New Roman"/>
              </a:rPr>
              <a:t>o</a:t>
            </a:r>
            <a:r>
              <a:rPr sz="1600" spc="-25" dirty="0">
                <a:latin typeface="Times New Roman"/>
                <a:cs typeface="Times New Roman"/>
              </a:rPr>
              <a:t>k</a:t>
            </a:r>
            <a:r>
              <a:rPr sz="1600" spc="5" dirty="0">
                <a:latin typeface="Times New Roman"/>
                <a:cs typeface="Times New Roman"/>
              </a:rPr>
              <a:t>u</a:t>
            </a:r>
            <a:r>
              <a:rPr sz="1600" spc="20" dirty="0">
                <a:latin typeface="Times New Roman"/>
                <a:cs typeface="Times New Roman"/>
              </a:rPr>
              <a:t>n</a:t>
            </a:r>
            <a:r>
              <a:rPr sz="1600" spc="-35" dirty="0">
                <a:latin typeface="Times New Roman"/>
                <a:cs typeface="Times New Roman"/>
              </a:rPr>
              <a:t>m</a:t>
            </a:r>
            <a:r>
              <a:rPr sz="1600" dirty="0">
                <a:latin typeface="Times New Roman"/>
                <a:cs typeface="Times New Roman"/>
              </a:rPr>
              <a:t>a</a:t>
            </a:r>
            <a:r>
              <a:rPr sz="1600" spc="-20" dirty="0">
                <a:latin typeface="Times New Roman"/>
                <a:cs typeface="Times New Roman"/>
              </a:rPr>
              <a:t>y</a:t>
            </a:r>
            <a:r>
              <a:rPr sz="1600" dirty="0">
                <a:latin typeface="Times New Roman"/>
                <a:cs typeface="Times New Roman"/>
              </a:rPr>
              <a:t>a	en	</a:t>
            </a:r>
            <a:r>
              <a:rPr sz="1600" spc="-20" dirty="0">
                <a:latin typeface="Times New Roman"/>
                <a:cs typeface="Times New Roman"/>
              </a:rPr>
              <a:t>y</a:t>
            </a:r>
            <a:r>
              <a:rPr sz="1600" dirty="0">
                <a:latin typeface="Times New Roman"/>
                <a:cs typeface="Times New Roman"/>
              </a:rPr>
              <a:t>a</a:t>
            </a:r>
            <a:r>
              <a:rPr sz="1600" spc="-15" dirty="0">
                <a:latin typeface="Times New Roman"/>
                <a:cs typeface="Times New Roman"/>
              </a:rPr>
              <a:t>k</a:t>
            </a:r>
            <a:r>
              <a:rPr sz="1600" spc="5" dirty="0">
                <a:latin typeface="Times New Roman"/>
                <a:cs typeface="Times New Roman"/>
              </a:rPr>
              <a:t>ın</a:t>
            </a:r>
            <a:r>
              <a:rPr sz="1600" dirty="0">
                <a:latin typeface="Times New Roman"/>
                <a:cs typeface="Times New Roman"/>
              </a:rPr>
              <a:t>	</a:t>
            </a:r>
            <a:r>
              <a:rPr sz="1600" spc="-20" dirty="0">
                <a:latin typeface="Times New Roman"/>
                <a:cs typeface="Times New Roman"/>
              </a:rPr>
              <a:t>g</a:t>
            </a:r>
            <a:r>
              <a:rPr sz="1600" dirty="0">
                <a:latin typeface="Times New Roman"/>
                <a:cs typeface="Times New Roman"/>
              </a:rPr>
              <a:t>örünen	</a:t>
            </a:r>
            <a:r>
              <a:rPr sz="1600" spc="-20" dirty="0">
                <a:latin typeface="Times New Roman"/>
                <a:cs typeface="Times New Roman"/>
              </a:rPr>
              <a:t>b</a:t>
            </a:r>
            <a:r>
              <a:rPr sz="1600" spc="5" dirty="0">
                <a:latin typeface="Times New Roman"/>
                <a:cs typeface="Times New Roman"/>
              </a:rPr>
              <a:t>i</a:t>
            </a:r>
            <a:r>
              <a:rPr sz="1600" dirty="0">
                <a:latin typeface="Times New Roman"/>
                <a:cs typeface="Times New Roman"/>
              </a:rPr>
              <a:t>r</a:t>
            </a:r>
          </a:p>
          <a:p>
            <a:pPr marL="469265">
              <a:lnSpc>
                <a:spcPct val="100000"/>
              </a:lnSpc>
            </a:pPr>
            <a:r>
              <a:rPr sz="1600" dirty="0">
                <a:latin typeface="Times New Roman"/>
                <a:cs typeface="Times New Roman"/>
              </a:rPr>
              <a:t>davranışın</a:t>
            </a:r>
            <a:r>
              <a:rPr sz="1600" spc="-55" dirty="0">
                <a:latin typeface="Times New Roman"/>
                <a:cs typeface="Times New Roman"/>
              </a:rPr>
              <a:t> </a:t>
            </a:r>
            <a:r>
              <a:rPr sz="1600" dirty="0">
                <a:latin typeface="Times New Roman"/>
                <a:cs typeface="Times New Roman"/>
              </a:rPr>
              <a:t>belirlenmesi</a:t>
            </a:r>
          </a:p>
          <a:p>
            <a:pPr marL="469265">
              <a:lnSpc>
                <a:spcPct val="100000"/>
              </a:lnSpc>
            </a:pPr>
            <a:r>
              <a:rPr sz="1600" u="sng" spc="-10" dirty="0">
                <a:uFill>
                  <a:solidFill>
                    <a:srgbClr val="000000"/>
                  </a:solidFill>
                </a:uFill>
                <a:latin typeface="Times New Roman"/>
                <a:cs typeface="Times New Roman"/>
              </a:rPr>
              <a:t>Aşama</a:t>
            </a:r>
            <a:r>
              <a:rPr sz="1600" u="sng" spc="10" dirty="0">
                <a:uFill>
                  <a:solidFill>
                    <a:srgbClr val="000000"/>
                  </a:solidFill>
                </a:uFill>
                <a:latin typeface="Times New Roman"/>
                <a:cs typeface="Times New Roman"/>
              </a:rPr>
              <a:t> </a:t>
            </a:r>
            <a:r>
              <a:rPr sz="1600" u="sng" dirty="0">
                <a:uFill>
                  <a:solidFill>
                    <a:srgbClr val="000000"/>
                  </a:solidFill>
                </a:uFill>
                <a:latin typeface="Times New Roman"/>
                <a:cs typeface="Times New Roman"/>
              </a:rPr>
              <a:t>2</a:t>
            </a:r>
            <a:r>
              <a:rPr sz="1600" dirty="0">
                <a:latin typeface="Times New Roman"/>
                <a:cs typeface="Times New Roman"/>
              </a:rPr>
              <a:t>:</a:t>
            </a:r>
            <a:r>
              <a:rPr sz="1600" spc="-10" dirty="0">
                <a:latin typeface="Times New Roman"/>
                <a:cs typeface="Times New Roman"/>
              </a:rPr>
              <a:t> </a:t>
            </a:r>
            <a:r>
              <a:rPr sz="1600" spc="5" dirty="0">
                <a:latin typeface="Times New Roman"/>
                <a:cs typeface="Times New Roman"/>
              </a:rPr>
              <a:t>Pedala</a:t>
            </a:r>
            <a:r>
              <a:rPr sz="1600" spc="-15" dirty="0">
                <a:latin typeface="Times New Roman"/>
                <a:cs typeface="Times New Roman"/>
              </a:rPr>
              <a:t> </a:t>
            </a:r>
            <a:r>
              <a:rPr sz="1600" dirty="0">
                <a:latin typeface="Times New Roman"/>
                <a:cs typeface="Times New Roman"/>
              </a:rPr>
              <a:t>en</a:t>
            </a:r>
            <a:r>
              <a:rPr sz="1600" spc="-20" dirty="0">
                <a:latin typeface="Times New Roman"/>
                <a:cs typeface="Times New Roman"/>
              </a:rPr>
              <a:t> </a:t>
            </a:r>
            <a:r>
              <a:rPr sz="1600" spc="-5" dirty="0">
                <a:latin typeface="Times New Roman"/>
                <a:cs typeface="Times New Roman"/>
              </a:rPr>
              <a:t>yakın</a:t>
            </a:r>
            <a:r>
              <a:rPr sz="1600" dirty="0">
                <a:latin typeface="Times New Roman"/>
                <a:cs typeface="Times New Roman"/>
              </a:rPr>
              <a:t> yerde</a:t>
            </a:r>
            <a:r>
              <a:rPr sz="1600" spc="5" dirty="0">
                <a:latin typeface="Times New Roman"/>
                <a:cs typeface="Times New Roman"/>
              </a:rPr>
              <a:t> </a:t>
            </a:r>
            <a:r>
              <a:rPr sz="1600" dirty="0">
                <a:latin typeface="Times New Roman"/>
                <a:cs typeface="Times New Roman"/>
              </a:rPr>
              <a:t>durduğunda</a:t>
            </a:r>
            <a:r>
              <a:rPr sz="1600" spc="-25" dirty="0">
                <a:latin typeface="Times New Roman"/>
                <a:cs typeface="Times New Roman"/>
              </a:rPr>
              <a:t> </a:t>
            </a:r>
            <a:r>
              <a:rPr sz="1600" spc="-5" dirty="0">
                <a:latin typeface="Times New Roman"/>
                <a:cs typeface="Times New Roman"/>
              </a:rPr>
              <a:t>yiyeceğin</a:t>
            </a:r>
            <a:r>
              <a:rPr sz="1600" spc="10" dirty="0">
                <a:latin typeface="Times New Roman"/>
                <a:cs typeface="Times New Roman"/>
              </a:rPr>
              <a:t> </a:t>
            </a:r>
            <a:r>
              <a:rPr sz="1600" spc="-5" dirty="0">
                <a:latin typeface="Times New Roman"/>
                <a:cs typeface="Times New Roman"/>
              </a:rPr>
              <a:t>verilmesi</a:t>
            </a:r>
            <a:endParaRPr sz="1600" dirty="0">
              <a:latin typeface="Times New Roman"/>
              <a:cs typeface="Times New Roman"/>
            </a:endParaRPr>
          </a:p>
          <a:p>
            <a:pPr marL="469265">
              <a:lnSpc>
                <a:spcPct val="100000"/>
              </a:lnSpc>
              <a:spcBef>
                <a:spcPts val="5"/>
              </a:spcBef>
              <a:tabLst>
                <a:tab pos="1384300" algn="l"/>
                <a:tab pos="1743710" algn="l"/>
                <a:tab pos="2430145" algn="l"/>
                <a:tab pos="3515360" algn="l"/>
                <a:tab pos="4356735" algn="l"/>
                <a:tab pos="5304790" algn="l"/>
                <a:tab pos="6125210" algn="l"/>
                <a:tab pos="6743700" algn="l"/>
                <a:tab pos="7323455" algn="l"/>
                <a:tab pos="8192134" algn="l"/>
                <a:tab pos="9417685" algn="l"/>
                <a:tab pos="10179685" algn="l"/>
              </a:tabLst>
            </a:pPr>
            <a:r>
              <a:rPr sz="1600" u="sng" spc="-10" dirty="0">
                <a:uFill>
                  <a:solidFill>
                    <a:srgbClr val="000000"/>
                  </a:solidFill>
                </a:uFill>
                <a:latin typeface="Times New Roman"/>
                <a:cs typeface="Times New Roman"/>
              </a:rPr>
              <a:t>A</a:t>
            </a:r>
            <a:r>
              <a:rPr sz="1600" u="sng" spc="-5" dirty="0">
                <a:uFill>
                  <a:solidFill>
                    <a:srgbClr val="000000"/>
                  </a:solidFill>
                </a:uFill>
                <a:latin typeface="Times New Roman"/>
                <a:cs typeface="Times New Roman"/>
              </a:rPr>
              <a:t>ş</a:t>
            </a:r>
            <a:r>
              <a:rPr sz="1600" u="sng" spc="5" dirty="0">
                <a:uFill>
                  <a:solidFill>
                    <a:srgbClr val="000000"/>
                  </a:solidFill>
                </a:uFill>
                <a:latin typeface="Times New Roman"/>
                <a:cs typeface="Times New Roman"/>
              </a:rPr>
              <a:t>a</a:t>
            </a:r>
            <a:r>
              <a:rPr sz="1600" u="sng" spc="-35" dirty="0">
                <a:uFill>
                  <a:solidFill>
                    <a:srgbClr val="000000"/>
                  </a:solidFill>
                </a:uFill>
                <a:latin typeface="Times New Roman"/>
                <a:cs typeface="Times New Roman"/>
              </a:rPr>
              <a:t>m</a:t>
            </a:r>
            <a:r>
              <a:rPr sz="1600" u="sng" dirty="0">
                <a:uFill>
                  <a:solidFill>
                    <a:srgbClr val="000000"/>
                  </a:solidFill>
                </a:uFill>
                <a:latin typeface="Times New Roman"/>
                <a:cs typeface="Times New Roman"/>
              </a:rPr>
              <a:t>a	3</a:t>
            </a:r>
            <a:r>
              <a:rPr sz="1600" dirty="0">
                <a:latin typeface="Times New Roman"/>
                <a:cs typeface="Times New Roman"/>
              </a:rPr>
              <a:t>:	</a:t>
            </a:r>
            <a:r>
              <a:rPr sz="1600" spc="-40" dirty="0">
                <a:latin typeface="Times New Roman"/>
                <a:cs typeface="Times New Roman"/>
              </a:rPr>
              <a:t>İ</a:t>
            </a:r>
            <a:r>
              <a:rPr sz="1600" spc="30" dirty="0">
                <a:latin typeface="Times New Roman"/>
                <a:cs typeface="Times New Roman"/>
              </a:rPr>
              <a:t>l</a:t>
            </a:r>
            <a:r>
              <a:rPr sz="1600" spc="-25" dirty="0">
                <a:latin typeface="Times New Roman"/>
                <a:cs typeface="Times New Roman"/>
              </a:rPr>
              <a:t>g</a:t>
            </a:r>
            <a:r>
              <a:rPr sz="1600" spc="5" dirty="0">
                <a:latin typeface="Times New Roman"/>
                <a:cs typeface="Times New Roman"/>
              </a:rPr>
              <a:t>il</a:t>
            </a:r>
            <a:r>
              <a:rPr sz="1600" dirty="0">
                <a:latin typeface="Times New Roman"/>
                <a:cs typeface="Times New Roman"/>
              </a:rPr>
              <a:t>i	da</a:t>
            </a:r>
            <a:r>
              <a:rPr sz="1600" spc="-20" dirty="0">
                <a:latin typeface="Times New Roman"/>
                <a:cs typeface="Times New Roman"/>
              </a:rPr>
              <a:t>v</a:t>
            </a:r>
            <a:r>
              <a:rPr sz="1600" spc="5" dirty="0">
                <a:latin typeface="Times New Roman"/>
                <a:cs typeface="Times New Roman"/>
              </a:rPr>
              <a:t>r</a:t>
            </a:r>
            <a:r>
              <a:rPr sz="1600" dirty="0">
                <a:latin typeface="Times New Roman"/>
                <a:cs typeface="Times New Roman"/>
              </a:rPr>
              <a:t>a</a:t>
            </a:r>
            <a:r>
              <a:rPr sz="1600" spc="-20" dirty="0">
                <a:latin typeface="Times New Roman"/>
                <a:cs typeface="Times New Roman"/>
              </a:rPr>
              <a:t>n</a:t>
            </a:r>
            <a:r>
              <a:rPr sz="1600" spc="5" dirty="0">
                <a:latin typeface="Times New Roman"/>
                <a:cs typeface="Times New Roman"/>
              </a:rPr>
              <a:t>ı</a:t>
            </a:r>
            <a:r>
              <a:rPr sz="1600" dirty="0">
                <a:latin typeface="Times New Roman"/>
                <a:cs typeface="Times New Roman"/>
              </a:rPr>
              <a:t>ş	o</a:t>
            </a:r>
            <a:r>
              <a:rPr sz="1600" spc="5" dirty="0">
                <a:latin typeface="Times New Roman"/>
                <a:cs typeface="Times New Roman"/>
              </a:rPr>
              <a:t>rt</a:t>
            </a:r>
            <a:r>
              <a:rPr sz="1600" dirty="0">
                <a:latin typeface="Times New Roman"/>
                <a:cs typeface="Times New Roman"/>
              </a:rPr>
              <a:t>a</a:t>
            </a:r>
            <a:r>
              <a:rPr sz="1600" spc="-20" dirty="0">
                <a:latin typeface="Times New Roman"/>
                <a:cs typeface="Times New Roman"/>
              </a:rPr>
              <a:t>y</a:t>
            </a:r>
            <a:r>
              <a:rPr sz="1600" dirty="0">
                <a:latin typeface="Times New Roman"/>
                <a:cs typeface="Times New Roman"/>
              </a:rPr>
              <a:t>a	</a:t>
            </a:r>
            <a:r>
              <a:rPr sz="1600" spc="-25" dirty="0">
                <a:latin typeface="Times New Roman"/>
                <a:cs typeface="Times New Roman"/>
              </a:rPr>
              <a:t>k</a:t>
            </a:r>
            <a:r>
              <a:rPr sz="1600" dirty="0">
                <a:latin typeface="Times New Roman"/>
                <a:cs typeface="Times New Roman"/>
              </a:rPr>
              <a:t>onana	</a:t>
            </a:r>
            <a:r>
              <a:rPr sz="1600" spc="-25" dirty="0">
                <a:latin typeface="Times New Roman"/>
                <a:cs typeface="Times New Roman"/>
              </a:rPr>
              <a:t>k</a:t>
            </a:r>
            <a:r>
              <a:rPr sz="1600" dirty="0">
                <a:latin typeface="Times New Roman"/>
                <a:cs typeface="Times New Roman"/>
              </a:rPr>
              <a:t>ada</a:t>
            </a:r>
            <a:r>
              <a:rPr sz="1600" spc="-90" dirty="0">
                <a:latin typeface="Times New Roman"/>
                <a:cs typeface="Times New Roman"/>
              </a:rPr>
              <a:t>r</a:t>
            </a:r>
            <a:r>
              <a:rPr sz="1600" dirty="0">
                <a:latin typeface="Times New Roman"/>
                <a:cs typeface="Times New Roman"/>
              </a:rPr>
              <a:t>,	</a:t>
            </a:r>
            <a:r>
              <a:rPr sz="1600" spc="-25" dirty="0">
                <a:latin typeface="Times New Roman"/>
                <a:cs typeface="Times New Roman"/>
              </a:rPr>
              <a:t>y</a:t>
            </a:r>
            <a:r>
              <a:rPr sz="1600" dirty="0">
                <a:latin typeface="Times New Roman"/>
                <a:cs typeface="Times New Roman"/>
              </a:rPr>
              <a:t>ani	</a:t>
            </a:r>
            <a:r>
              <a:rPr sz="1600" spc="5" dirty="0">
                <a:latin typeface="Times New Roman"/>
                <a:cs typeface="Times New Roman"/>
              </a:rPr>
              <a:t>f</a:t>
            </a:r>
            <a:r>
              <a:rPr sz="1600" dirty="0">
                <a:latin typeface="Times New Roman"/>
                <a:cs typeface="Times New Roman"/>
              </a:rPr>
              <a:t>a</a:t>
            </a:r>
            <a:r>
              <a:rPr sz="1600" spc="10" dirty="0">
                <a:latin typeface="Times New Roman"/>
                <a:cs typeface="Times New Roman"/>
              </a:rPr>
              <a:t>r</a:t>
            </a:r>
            <a:r>
              <a:rPr sz="1600" dirty="0">
                <a:latin typeface="Times New Roman"/>
                <a:cs typeface="Times New Roman"/>
              </a:rPr>
              <a:t>e	</a:t>
            </a:r>
            <a:r>
              <a:rPr sz="1600" spc="-25" dirty="0">
                <a:latin typeface="Times New Roman"/>
                <a:cs typeface="Times New Roman"/>
              </a:rPr>
              <a:t>p</a:t>
            </a:r>
            <a:r>
              <a:rPr sz="1600" dirty="0">
                <a:latin typeface="Times New Roman"/>
                <a:cs typeface="Times New Roman"/>
              </a:rPr>
              <a:t>ed</a:t>
            </a:r>
            <a:r>
              <a:rPr sz="1600" spc="-20" dirty="0">
                <a:latin typeface="Times New Roman"/>
                <a:cs typeface="Times New Roman"/>
              </a:rPr>
              <a:t>a</a:t>
            </a:r>
            <a:r>
              <a:rPr sz="1600" spc="5" dirty="0">
                <a:latin typeface="Times New Roman"/>
                <a:cs typeface="Times New Roman"/>
              </a:rPr>
              <a:t>l</a:t>
            </a:r>
            <a:r>
              <a:rPr sz="1600" dirty="0">
                <a:latin typeface="Times New Roman"/>
                <a:cs typeface="Times New Roman"/>
              </a:rPr>
              <a:t>a	do</a:t>
            </a:r>
            <a:r>
              <a:rPr sz="1600" spc="-20" dirty="0">
                <a:latin typeface="Times New Roman"/>
                <a:cs typeface="Times New Roman"/>
              </a:rPr>
              <a:t>k</a:t>
            </a:r>
            <a:r>
              <a:rPr sz="1600" dirty="0">
                <a:latin typeface="Times New Roman"/>
                <a:cs typeface="Times New Roman"/>
              </a:rPr>
              <a:t>un</a:t>
            </a:r>
            <a:r>
              <a:rPr sz="1600" spc="5" dirty="0">
                <a:latin typeface="Times New Roman"/>
                <a:cs typeface="Times New Roman"/>
              </a:rPr>
              <a:t>a</a:t>
            </a:r>
            <a:r>
              <a:rPr sz="1600" spc="-25" dirty="0">
                <a:latin typeface="Times New Roman"/>
                <a:cs typeface="Times New Roman"/>
              </a:rPr>
              <a:t>n</a:t>
            </a:r>
            <a:r>
              <a:rPr sz="1600" dirty="0">
                <a:latin typeface="Times New Roman"/>
                <a:cs typeface="Times New Roman"/>
              </a:rPr>
              <a:t>a	</a:t>
            </a:r>
            <a:r>
              <a:rPr sz="1600" spc="-25" dirty="0">
                <a:latin typeface="Times New Roman"/>
                <a:cs typeface="Times New Roman"/>
              </a:rPr>
              <a:t>k</a:t>
            </a:r>
            <a:r>
              <a:rPr sz="1600" dirty="0">
                <a:latin typeface="Times New Roman"/>
                <a:cs typeface="Times New Roman"/>
              </a:rPr>
              <a:t>a</a:t>
            </a:r>
            <a:r>
              <a:rPr sz="1600" spc="5" dirty="0">
                <a:latin typeface="Times New Roman"/>
                <a:cs typeface="Times New Roman"/>
              </a:rPr>
              <a:t>d</a:t>
            </a:r>
            <a:r>
              <a:rPr sz="1600" dirty="0">
                <a:latin typeface="Times New Roman"/>
                <a:cs typeface="Times New Roman"/>
              </a:rPr>
              <a:t>ar	bu</a:t>
            </a:r>
          </a:p>
          <a:p>
            <a:pPr marL="469265">
              <a:lnSpc>
                <a:spcPct val="100000"/>
              </a:lnSpc>
            </a:pPr>
            <a:r>
              <a:rPr sz="1600" spc="5" dirty="0">
                <a:latin typeface="Times New Roman"/>
                <a:cs typeface="Times New Roman"/>
              </a:rPr>
              <a:t>sürecin</a:t>
            </a:r>
            <a:r>
              <a:rPr sz="1600" spc="-55" dirty="0">
                <a:latin typeface="Times New Roman"/>
                <a:cs typeface="Times New Roman"/>
              </a:rPr>
              <a:t> </a:t>
            </a:r>
            <a:r>
              <a:rPr sz="1600" spc="-5" dirty="0">
                <a:latin typeface="Times New Roman"/>
                <a:cs typeface="Times New Roman"/>
              </a:rPr>
              <a:t>aşamalı</a:t>
            </a:r>
            <a:r>
              <a:rPr sz="1600" spc="-35" dirty="0">
                <a:latin typeface="Times New Roman"/>
                <a:cs typeface="Times New Roman"/>
              </a:rPr>
              <a:t> </a:t>
            </a:r>
            <a:r>
              <a:rPr sz="1600" spc="5" dirty="0">
                <a:latin typeface="Times New Roman"/>
                <a:cs typeface="Times New Roman"/>
              </a:rPr>
              <a:t>olarak</a:t>
            </a:r>
            <a:r>
              <a:rPr sz="1600" spc="-55" dirty="0">
                <a:latin typeface="Times New Roman"/>
                <a:cs typeface="Times New Roman"/>
              </a:rPr>
              <a:t> </a:t>
            </a:r>
            <a:r>
              <a:rPr sz="1600" dirty="0">
                <a:latin typeface="Times New Roman"/>
                <a:cs typeface="Times New Roman"/>
              </a:rPr>
              <a:t>ilerlemesi</a:t>
            </a:r>
          </a:p>
          <a:p>
            <a:pPr marL="469265">
              <a:lnSpc>
                <a:spcPct val="100000"/>
              </a:lnSpc>
            </a:pPr>
            <a:r>
              <a:rPr sz="1600" u="sng" spc="-10" dirty="0">
                <a:uFill>
                  <a:solidFill>
                    <a:srgbClr val="000000"/>
                  </a:solidFill>
                </a:uFill>
                <a:latin typeface="Times New Roman"/>
                <a:cs typeface="Times New Roman"/>
              </a:rPr>
              <a:t>Aşama</a:t>
            </a:r>
            <a:r>
              <a:rPr sz="1600" u="sng" spc="10" dirty="0">
                <a:uFill>
                  <a:solidFill>
                    <a:srgbClr val="000000"/>
                  </a:solidFill>
                </a:uFill>
                <a:latin typeface="Times New Roman"/>
                <a:cs typeface="Times New Roman"/>
              </a:rPr>
              <a:t> </a:t>
            </a:r>
            <a:r>
              <a:rPr sz="1600" u="sng" dirty="0">
                <a:uFill>
                  <a:solidFill>
                    <a:srgbClr val="000000"/>
                  </a:solidFill>
                </a:uFill>
                <a:latin typeface="Times New Roman"/>
                <a:cs typeface="Times New Roman"/>
              </a:rPr>
              <a:t>4</a:t>
            </a:r>
            <a:r>
              <a:rPr sz="1600" dirty="0">
                <a:latin typeface="Times New Roman"/>
                <a:cs typeface="Times New Roman"/>
              </a:rPr>
              <a:t>:</a:t>
            </a:r>
            <a:r>
              <a:rPr sz="1600" spc="10" dirty="0">
                <a:latin typeface="Times New Roman"/>
                <a:cs typeface="Times New Roman"/>
              </a:rPr>
              <a:t> </a:t>
            </a:r>
            <a:r>
              <a:rPr sz="1600" spc="-5" dirty="0">
                <a:latin typeface="Times New Roman"/>
                <a:cs typeface="Times New Roman"/>
              </a:rPr>
              <a:t>Eğer</a:t>
            </a:r>
            <a:r>
              <a:rPr sz="1600" spc="20" dirty="0">
                <a:latin typeface="Times New Roman"/>
                <a:cs typeface="Times New Roman"/>
              </a:rPr>
              <a:t> </a:t>
            </a:r>
            <a:r>
              <a:rPr sz="1600" dirty="0">
                <a:latin typeface="Times New Roman"/>
                <a:cs typeface="Times New Roman"/>
              </a:rPr>
              <a:t>bir</a:t>
            </a:r>
            <a:r>
              <a:rPr sz="1600" spc="10" dirty="0">
                <a:latin typeface="Times New Roman"/>
                <a:cs typeface="Times New Roman"/>
              </a:rPr>
              <a:t> </a:t>
            </a:r>
            <a:r>
              <a:rPr sz="1600" spc="-5" dirty="0">
                <a:latin typeface="Times New Roman"/>
                <a:cs typeface="Times New Roman"/>
              </a:rPr>
              <a:t>aşamada</a:t>
            </a:r>
            <a:r>
              <a:rPr sz="1600" spc="15" dirty="0">
                <a:latin typeface="Times New Roman"/>
                <a:cs typeface="Times New Roman"/>
              </a:rPr>
              <a:t> </a:t>
            </a:r>
            <a:r>
              <a:rPr sz="1600" spc="-5" dirty="0">
                <a:latin typeface="Times New Roman"/>
                <a:cs typeface="Times New Roman"/>
              </a:rPr>
              <a:t>takılma</a:t>
            </a:r>
            <a:r>
              <a:rPr sz="1600" spc="5" dirty="0">
                <a:latin typeface="Times New Roman"/>
                <a:cs typeface="Times New Roman"/>
              </a:rPr>
              <a:t> </a:t>
            </a:r>
            <a:r>
              <a:rPr sz="1600" dirty="0">
                <a:latin typeface="Times New Roman"/>
                <a:cs typeface="Times New Roman"/>
              </a:rPr>
              <a:t>olursa</a:t>
            </a:r>
            <a:r>
              <a:rPr sz="1600" spc="5" dirty="0">
                <a:latin typeface="Times New Roman"/>
                <a:cs typeface="Times New Roman"/>
              </a:rPr>
              <a:t> </a:t>
            </a:r>
            <a:r>
              <a:rPr sz="1600" spc="-5" dirty="0">
                <a:latin typeface="Times New Roman"/>
                <a:cs typeface="Times New Roman"/>
              </a:rPr>
              <a:t>birkaç</a:t>
            </a:r>
            <a:r>
              <a:rPr sz="1600" spc="15" dirty="0">
                <a:latin typeface="Times New Roman"/>
                <a:cs typeface="Times New Roman"/>
              </a:rPr>
              <a:t> </a:t>
            </a:r>
            <a:r>
              <a:rPr sz="1600" spc="-5" dirty="0">
                <a:latin typeface="Times New Roman"/>
                <a:cs typeface="Times New Roman"/>
              </a:rPr>
              <a:t>basamak</a:t>
            </a:r>
            <a:r>
              <a:rPr sz="1600" spc="5" dirty="0">
                <a:latin typeface="Times New Roman"/>
                <a:cs typeface="Times New Roman"/>
              </a:rPr>
              <a:t> </a:t>
            </a:r>
            <a:r>
              <a:rPr sz="1600" spc="-5" dirty="0">
                <a:latin typeface="Times New Roman"/>
                <a:cs typeface="Times New Roman"/>
              </a:rPr>
              <a:t>geriye</a:t>
            </a:r>
            <a:r>
              <a:rPr sz="1600" spc="10" dirty="0">
                <a:latin typeface="Times New Roman"/>
                <a:cs typeface="Times New Roman"/>
              </a:rPr>
              <a:t> </a:t>
            </a:r>
            <a:r>
              <a:rPr sz="1600" dirty="0">
                <a:latin typeface="Times New Roman"/>
                <a:cs typeface="Times New Roman"/>
              </a:rPr>
              <a:t>dönülmesi</a:t>
            </a:r>
            <a:r>
              <a:rPr sz="1600" spc="15" dirty="0">
                <a:latin typeface="Times New Roman"/>
                <a:cs typeface="Times New Roman"/>
              </a:rPr>
              <a:t> </a:t>
            </a:r>
            <a:r>
              <a:rPr sz="1600" spc="-10" dirty="0">
                <a:latin typeface="Times New Roman"/>
                <a:cs typeface="Times New Roman"/>
              </a:rPr>
              <a:t>ve</a:t>
            </a:r>
            <a:r>
              <a:rPr sz="1600" spc="5" dirty="0">
                <a:latin typeface="Times New Roman"/>
                <a:cs typeface="Times New Roman"/>
              </a:rPr>
              <a:t> </a:t>
            </a:r>
            <a:r>
              <a:rPr sz="1600" dirty="0">
                <a:latin typeface="Times New Roman"/>
                <a:cs typeface="Times New Roman"/>
              </a:rPr>
              <a:t>gerekirse</a:t>
            </a:r>
          </a:p>
          <a:p>
            <a:pPr marL="469265">
              <a:lnSpc>
                <a:spcPct val="100000"/>
              </a:lnSpc>
            </a:pPr>
            <a:r>
              <a:rPr sz="1600" spc="-5" dirty="0">
                <a:latin typeface="Times New Roman"/>
                <a:cs typeface="Times New Roman"/>
              </a:rPr>
              <a:t>yeni</a:t>
            </a:r>
            <a:r>
              <a:rPr sz="1600" spc="10" dirty="0">
                <a:latin typeface="Times New Roman"/>
                <a:cs typeface="Times New Roman"/>
              </a:rPr>
              <a:t> </a:t>
            </a:r>
            <a:r>
              <a:rPr sz="1600" spc="5" dirty="0">
                <a:latin typeface="Times New Roman"/>
                <a:cs typeface="Times New Roman"/>
              </a:rPr>
              <a:t>bir</a:t>
            </a:r>
            <a:r>
              <a:rPr sz="1600" spc="-20" dirty="0">
                <a:latin typeface="Times New Roman"/>
                <a:cs typeface="Times New Roman"/>
              </a:rPr>
              <a:t> </a:t>
            </a:r>
            <a:r>
              <a:rPr sz="1600" spc="-5" dirty="0">
                <a:latin typeface="Times New Roman"/>
                <a:cs typeface="Times New Roman"/>
              </a:rPr>
              <a:t>düzenleme</a:t>
            </a:r>
            <a:r>
              <a:rPr sz="1600" spc="10" dirty="0">
                <a:latin typeface="Times New Roman"/>
                <a:cs typeface="Times New Roman"/>
              </a:rPr>
              <a:t> </a:t>
            </a:r>
            <a:r>
              <a:rPr sz="1600" dirty="0">
                <a:latin typeface="Times New Roman"/>
                <a:cs typeface="Times New Roman"/>
              </a:rPr>
              <a:t>yapılarak</a:t>
            </a:r>
            <a:r>
              <a:rPr sz="1600" spc="-45" dirty="0">
                <a:latin typeface="Times New Roman"/>
                <a:cs typeface="Times New Roman"/>
              </a:rPr>
              <a:t> </a:t>
            </a:r>
            <a:r>
              <a:rPr sz="1600" dirty="0">
                <a:latin typeface="Times New Roman"/>
                <a:cs typeface="Times New Roman"/>
              </a:rPr>
              <a:t>devam</a:t>
            </a:r>
            <a:r>
              <a:rPr sz="1600" spc="-10" dirty="0">
                <a:latin typeface="Times New Roman"/>
                <a:cs typeface="Times New Roman"/>
              </a:rPr>
              <a:t> </a:t>
            </a:r>
            <a:r>
              <a:rPr sz="1600" dirty="0">
                <a:latin typeface="Times New Roman"/>
                <a:cs typeface="Times New Roman"/>
              </a:rPr>
              <a:t>edilmesi</a:t>
            </a:r>
          </a:p>
          <a:p>
            <a:pPr>
              <a:lnSpc>
                <a:spcPct val="100000"/>
              </a:lnSpc>
            </a:pPr>
            <a:endParaRPr dirty="0">
              <a:latin typeface="Times New Roman"/>
              <a:cs typeface="Times New Roman"/>
            </a:endParaRPr>
          </a:p>
          <a:p>
            <a:pPr marL="241300" indent="-228600">
              <a:lnSpc>
                <a:spcPct val="100000"/>
              </a:lnSpc>
              <a:buFont typeface="Arial MT"/>
              <a:buChar char="•"/>
              <a:tabLst>
                <a:tab pos="241300" algn="l"/>
              </a:tabLst>
            </a:pPr>
            <a:r>
              <a:rPr sz="1600" spc="-10" dirty="0">
                <a:latin typeface="Times New Roman"/>
                <a:cs typeface="Times New Roman"/>
              </a:rPr>
              <a:t>Hem</a:t>
            </a:r>
            <a:r>
              <a:rPr sz="1600" spc="25" dirty="0">
                <a:latin typeface="Times New Roman"/>
                <a:cs typeface="Times New Roman"/>
              </a:rPr>
              <a:t> </a:t>
            </a:r>
            <a:r>
              <a:rPr sz="1600" spc="-5" dirty="0">
                <a:latin typeface="Times New Roman"/>
                <a:cs typeface="Times New Roman"/>
              </a:rPr>
              <a:t>hedef</a:t>
            </a:r>
            <a:r>
              <a:rPr sz="1600" spc="20" dirty="0">
                <a:latin typeface="Times New Roman"/>
                <a:cs typeface="Times New Roman"/>
              </a:rPr>
              <a:t> </a:t>
            </a:r>
            <a:r>
              <a:rPr sz="1600" dirty="0">
                <a:latin typeface="Times New Roman"/>
                <a:cs typeface="Times New Roman"/>
              </a:rPr>
              <a:t>davranışın</a:t>
            </a:r>
            <a:r>
              <a:rPr sz="1600" spc="25" dirty="0">
                <a:latin typeface="Times New Roman"/>
                <a:cs typeface="Times New Roman"/>
              </a:rPr>
              <a:t> </a:t>
            </a:r>
            <a:r>
              <a:rPr sz="1600" dirty="0">
                <a:latin typeface="Times New Roman"/>
                <a:cs typeface="Times New Roman"/>
              </a:rPr>
              <a:t>hem</a:t>
            </a:r>
            <a:r>
              <a:rPr sz="1600" spc="35" dirty="0">
                <a:latin typeface="Times New Roman"/>
                <a:cs typeface="Times New Roman"/>
              </a:rPr>
              <a:t> </a:t>
            </a:r>
            <a:r>
              <a:rPr sz="1600" spc="-5" dirty="0">
                <a:latin typeface="Times New Roman"/>
                <a:cs typeface="Times New Roman"/>
              </a:rPr>
              <a:t>de</a:t>
            </a:r>
            <a:r>
              <a:rPr sz="1600" spc="10" dirty="0">
                <a:latin typeface="Times New Roman"/>
                <a:cs typeface="Times New Roman"/>
              </a:rPr>
              <a:t> </a:t>
            </a:r>
            <a:r>
              <a:rPr sz="1600" spc="-5" dirty="0">
                <a:latin typeface="Times New Roman"/>
                <a:cs typeface="Times New Roman"/>
              </a:rPr>
              <a:t>organizmanın</a:t>
            </a:r>
            <a:r>
              <a:rPr sz="1600" spc="30" dirty="0">
                <a:latin typeface="Times New Roman"/>
                <a:cs typeface="Times New Roman"/>
              </a:rPr>
              <a:t> </a:t>
            </a:r>
            <a:r>
              <a:rPr sz="1600" spc="-5" dirty="0">
                <a:latin typeface="Times New Roman"/>
                <a:cs typeface="Times New Roman"/>
              </a:rPr>
              <a:t>tepkilerinin</a:t>
            </a:r>
            <a:r>
              <a:rPr sz="1600" spc="20" dirty="0">
                <a:latin typeface="Times New Roman"/>
                <a:cs typeface="Times New Roman"/>
              </a:rPr>
              <a:t> </a:t>
            </a:r>
            <a:r>
              <a:rPr sz="1600" spc="-5" dirty="0">
                <a:latin typeface="Times New Roman"/>
                <a:cs typeface="Times New Roman"/>
              </a:rPr>
              <a:t>ayrıntılı</a:t>
            </a:r>
            <a:r>
              <a:rPr sz="1600" spc="30" dirty="0">
                <a:latin typeface="Times New Roman"/>
                <a:cs typeface="Times New Roman"/>
              </a:rPr>
              <a:t> </a:t>
            </a:r>
            <a:r>
              <a:rPr sz="1600" dirty="0">
                <a:latin typeface="Times New Roman"/>
                <a:cs typeface="Times New Roman"/>
              </a:rPr>
              <a:t>ve</a:t>
            </a:r>
            <a:r>
              <a:rPr sz="1600" spc="15" dirty="0">
                <a:latin typeface="Times New Roman"/>
                <a:cs typeface="Times New Roman"/>
              </a:rPr>
              <a:t> </a:t>
            </a:r>
            <a:r>
              <a:rPr sz="1600" spc="-10" dirty="0">
                <a:latin typeface="Times New Roman"/>
                <a:cs typeface="Times New Roman"/>
              </a:rPr>
              <a:t>titiz</a:t>
            </a:r>
            <a:r>
              <a:rPr sz="1600" spc="40" dirty="0">
                <a:latin typeface="Times New Roman"/>
                <a:cs typeface="Times New Roman"/>
              </a:rPr>
              <a:t> </a:t>
            </a:r>
            <a:r>
              <a:rPr sz="1600" spc="-10" dirty="0">
                <a:latin typeface="Times New Roman"/>
                <a:cs typeface="Times New Roman"/>
              </a:rPr>
              <a:t>bir</a:t>
            </a:r>
            <a:r>
              <a:rPr sz="1600" spc="25" dirty="0">
                <a:latin typeface="Times New Roman"/>
                <a:cs typeface="Times New Roman"/>
              </a:rPr>
              <a:t> </a:t>
            </a:r>
            <a:r>
              <a:rPr sz="1600" spc="-5" dirty="0">
                <a:latin typeface="Times New Roman"/>
                <a:cs typeface="Times New Roman"/>
              </a:rPr>
              <a:t>şekilde</a:t>
            </a:r>
            <a:endParaRPr sz="1600" dirty="0">
              <a:latin typeface="Times New Roman"/>
              <a:cs typeface="Times New Roman"/>
            </a:endParaRPr>
          </a:p>
          <a:p>
            <a:pPr marL="241300">
              <a:lnSpc>
                <a:spcPct val="100000"/>
              </a:lnSpc>
              <a:spcBef>
                <a:spcPts val="5"/>
              </a:spcBef>
            </a:pPr>
            <a:r>
              <a:rPr sz="1600" spc="-5" dirty="0">
                <a:latin typeface="Times New Roman"/>
                <a:cs typeface="Times New Roman"/>
              </a:rPr>
              <a:t>gözlenip</a:t>
            </a:r>
            <a:r>
              <a:rPr sz="1600" dirty="0">
                <a:latin typeface="Times New Roman"/>
                <a:cs typeface="Times New Roman"/>
              </a:rPr>
              <a:t> </a:t>
            </a:r>
            <a:r>
              <a:rPr sz="1600" spc="-20" dirty="0">
                <a:latin typeface="Times New Roman"/>
                <a:cs typeface="Times New Roman"/>
              </a:rPr>
              <a:t>kayıt</a:t>
            </a:r>
            <a:r>
              <a:rPr sz="1600" spc="50" dirty="0">
                <a:latin typeface="Times New Roman"/>
                <a:cs typeface="Times New Roman"/>
              </a:rPr>
              <a:t> </a:t>
            </a:r>
            <a:r>
              <a:rPr sz="1600" spc="-5" dirty="0">
                <a:latin typeface="Times New Roman"/>
                <a:cs typeface="Times New Roman"/>
              </a:rPr>
              <a:t>edilmesi</a:t>
            </a:r>
            <a:r>
              <a:rPr sz="1600" spc="-25" dirty="0">
                <a:latin typeface="Times New Roman"/>
                <a:cs typeface="Times New Roman"/>
              </a:rPr>
              <a:t> </a:t>
            </a:r>
            <a:r>
              <a:rPr sz="1600" spc="-5" dirty="0">
                <a:latin typeface="Times New Roman"/>
                <a:cs typeface="Times New Roman"/>
              </a:rPr>
              <a:t>şartı!</a:t>
            </a:r>
            <a:endParaRPr sz="1600" dirty="0">
              <a:latin typeface="Times New Roman"/>
              <a:cs typeface="Times New Roman"/>
            </a:endParaRPr>
          </a:p>
        </p:txBody>
      </p:sp>
      <p:sp>
        <p:nvSpPr>
          <p:cNvPr id="4" name="object 3"/>
          <p:cNvSpPr txBox="1"/>
          <p:nvPr/>
        </p:nvSpPr>
        <p:spPr>
          <a:xfrm>
            <a:off x="990600" y="5029200"/>
            <a:ext cx="9372600" cy="1081706"/>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lang="tr-TR" sz="1600" dirty="0"/>
              <a:t>Pekiştirmeleri</a:t>
            </a:r>
            <a:r>
              <a:rPr lang="tr-TR" sz="1600" spc="-85" dirty="0"/>
              <a:t> </a:t>
            </a:r>
            <a:r>
              <a:rPr lang="tr-TR" sz="1600" spc="-5" dirty="0"/>
              <a:t>nasıl </a:t>
            </a:r>
            <a:r>
              <a:rPr lang="tr-TR" sz="1600" dirty="0"/>
              <a:t>düzenlemeliyiz </a:t>
            </a:r>
            <a:endParaRPr lang="tr-TR" sz="1600" dirty="0" smtClean="0"/>
          </a:p>
          <a:p>
            <a:pPr marL="698500" lvl="1" indent="-228600">
              <a:spcBef>
                <a:spcPts val="100"/>
              </a:spcBef>
              <a:buFont typeface="Arial MT"/>
              <a:buChar char="•"/>
              <a:tabLst>
                <a:tab pos="241300" algn="l"/>
              </a:tabLst>
            </a:pPr>
            <a:r>
              <a:rPr sz="1600" spc="-10" dirty="0" smtClean="0">
                <a:latin typeface="Times New Roman"/>
                <a:cs typeface="Times New Roman"/>
              </a:rPr>
              <a:t>Zaman</a:t>
            </a:r>
            <a:r>
              <a:rPr sz="1600" spc="5" dirty="0" smtClean="0">
                <a:latin typeface="Times New Roman"/>
                <a:cs typeface="Times New Roman"/>
              </a:rPr>
              <a:t> </a:t>
            </a:r>
            <a:r>
              <a:rPr sz="1600" dirty="0">
                <a:latin typeface="Times New Roman"/>
                <a:cs typeface="Times New Roman"/>
              </a:rPr>
              <a:t>ve</a:t>
            </a:r>
            <a:r>
              <a:rPr sz="1600" spc="-25" dirty="0">
                <a:latin typeface="Times New Roman"/>
                <a:cs typeface="Times New Roman"/>
              </a:rPr>
              <a:t> </a:t>
            </a:r>
            <a:r>
              <a:rPr sz="1600" spc="-5" dirty="0">
                <a:latin typeface="Times New Roman"/>
                <a:cs typeface="Times New Roman"/>
              </a:rPr>
              <a:t>davranış</a:t>
            </a:r>
            <a:r>
              <a:rPr sz="1600" spc="20" dirty="0">
                <a:latin typeface="Times New Roman"/>
                <a:cs typeface="Times New Roman"/>
              </a:rPr>
              <a:t> </a:t>
            </a:r>
            <a:r>
              <a:rPr sz="1600" spc="-15" dirty="0" err="1">
                <a:latin typeface="Times New Roman"/>
                <a:cs typeface="Times New Roman"/>
              </a:rPr>
              <a:t>sayısı</a:t>
            </a:r>
            <a:r>
              <a:rPr sz="1600" spc="-15" dirty="0" smtClean="0">
                <a:latin typeface="Times New Roman"/>
                <a:cs typeface="Times New Roman"/>
              </a:rPr>
              <a:t>!</a:t>
            </a:r>
            <a:endParaRPr dirty="0">
              <a:latin typeface="Times New Roman"/>
              <a:cs typeface="Times New Roman"/>
            </a:endParaRPr>
          </a:p>
          <a:p>
            <a:pPr marL="1155700" lvl="2" indent="-228600">
              <a:buFont typeface="Arial MT"/>
              <a:buChar char="•"/>
              <a:tabLst>
                <a:tab pos="241300" algn="l"/>
                <a:tab pos="1350645" algn="l"/>
                <a:tab pos="2161540" algn="l"/>
                <a:tab pos="3140075" algn="l"/>
                <a:tab pos="4182745" algn="l"/>
                <a:tab pos="4652010" algn="l"/>
              </a:tabLst>
            </a:pPr>
            <a:r>
              <a:rPr sz="1600" u="heavy" spc="-30" dirty="0">
                <a:uFill>
                  <a:solidFill>
                    <a:srgbClr val="000000"/>
                  </a:solidFill>
                </a:uFill>
                <a:latin typeface="Times New Roman"/>
                <a:cs typeface="Times New Roman"/>
              </a:rPr>
              <a:t>Z</a:t>
            </a:r>
            <a:r>
              <a:rPr sz="1600" u="heavy" spc="-10" dirty="0">
                <a:uFill>
                  <a:solidFill>
                    <a:srgbClr val="000000"/>
                  </a:solidFill>
                </a:uFill>
                <a:latin typeface="Times New Roman"/>
                <a:cs typeface="Times New Roman"/>
              </a:rPr>
              <a:t>a</a:t>
            </a:r>
            <a:r>
              <a:rPr sz="1600" u="heavy" dirty="0">
                <a:uFill>
                  <a:solidFill>
                    <a:srgbClr val="000000"/>
                  </a:solidFill>
                </a:uFill>
                <a:latin typeface="Times New Roman"/>
                <a:cs typeface="Times New Roman"/>
              </a:rPr>
              <a:t>m</a:t>
            </a:r>
            <a:r>
              <a:rPr sz="1600" u="heavy" spc="-10" dirty="0">
                <a:uFill>
                  <a:solidFill>
                    <a:srgbClr val="000000"/>
                  </a:solidFill>
                </a:uFill>
                <a:latin typeface="Times New Roman"/>
                <a:cs typeface="Times New Roman"/>
              </a:rPr>
              <a:t>a</a:t>
            </a:r>
            <a:r>
              <a:rPr sz="1600" u="heavy" dirty="0">
                <a:uFill>
                  <a:solidFill>
                    <a:srgbClr val="000000"/>
                  </a:solidFill>
                </a:uFill>
                <a:latin typeface="Times New Roman"/>
                <a:cs typeface="Times New Roman"/>
              </a:rPr>
              <a:t>n</a:t>
            </a:r>
            <a:r>
              <a:rPr sz="1600" dirty="0">
                <a:latin typeface="Times New Roman"/>
                <a:cs typeface="Times New Roman"/>
              </a:rPr>
              <a:t>:	S</a:t>
            </a:r>
            <a:r>
              <a:rPr sz="1600" spc="-10" dirty="0">
                <a:latin typeface="Times New Roman"/>
                <a:cs typeface="Times New Roman"/>
              </a:rPr>
              <a:t>a</a:t>
            </a:r>
            <a:r>
              <a:rPr sz="1600" dirty="0">
                <a:latin typeface="Times New Roman"/>
                <a:cs typeface="Times New Roman"/>
              </a:rPr>
              <a:t>bit	</a:t>
            </a:r>
            <a:r>
              <a:rPr sz="1600" spc="10" dirty="0">
                <a:latin typeface="Times New Roman"/>
                <a:cs typeface="Times New Roman"/>
              </a:rPr>
              <a:t>z</a:t>
            </a:r>
            <a:r>
              <a:rPr sz="1600" spc="-10" dirty="0">
                <a:latin typeface="Times New Roman"/>
                <a:cs typeface="Times New Roman"/>
              </a:rPr>
              <a:t>a</a:t>
            </a:r>
            <a:r>
              <a:rPr sz="1600" dirty="0">
                <a:latin typeface="Times New Roman"/>
                <a:cs typeface="Times New Roman"/>
              </a:rPr>
              <a:t>man	</a:t>
            </a:r>
            <a:r>
              <a:rPr sz="1600" spc="-35" dirty="0">
                <a:latin typeface="Times New Roman"/>
                <a:cs typeface="Times New Roman"/>
              </a:rPr>
              <a:t>a</a:t>
            </a:r>
            <a:r>
              <a:rPr sz="1600" spc="-10" dirty="0">
                <a:latin typeface="Times New Roman"/>
                <a:cs typeface="Times New Roman"/>
              </a:rPr>
              <a:t>ra</a:t>
            </a:r>
            <a:r>
              <a:rPr sz="1600" dirty="0">
                <a:latin typeface="Times New Roman"/>
                <a:cs typeface="Times New Roman"/>
              </a:rPr>
              <a:t>l</a:t>
            </a:r>
            <a:r>
              <a:rPr sz="1600" spc="5" dirty="0">
                <a:latin typeface="Times New Roman"/>
                <a:cs typeface="Times New Roman"/>
              </a:rPr>
              <a:t>ı</a:t>
            </a:r>
            <a:r>
              <a:rPr sz="1600" dirty="0">
                <a:latin typeface="Times New Roman"/>
                <a:cs typeface="Times New Roman"/>
              </a:rPr>
              <a:t>klı	</a:t>
            </a:r>
            <a:r>
              <a:rPr sz="1600" spc="-5" dirty="0">
                <a:latin typeface="Times New Roman"/>
                <a:cs typeface="Times New Roman"/>
              </a:rPr>
              <a:t>v</a:t>
            </a:r>
            <a:r>
              <a:rPr sz="1600" dirty="0">
                <a:latin typeface="Times New Roman"/>
                <a:cs typeface="Times New Roman"/>
              </a:rPr>
              <a:t>e	</a:t>
            </a:r>
            <a:r>
              <a:rPr sz="1600" dirty="0" err="1" smtClean="0">
                <a:latin typeface="Times New Roman"/>
                <a:cs typeface="Times New Roman"/>
              </a:rPr>
              <a:t>de</a:t>
            </a:r>
            <a:r>
              <a:rPr sz="1600" spc="-30" dirty="0" err="1" smtClean="0">
                <a:latin typeface="Times New Roman"/>
                <a:cs typeface="Times New Roman"/>
              </a:rPr>
              <a:t>ğ</a:t>
            </a:r>
            <a:r>
              <a:rPr sz="1600" dirty="0" err="1" smtClean="0">
                <a:latin typeface="Times New Roman"/>
                <a:cs typeface="Times New Roman"/>
              </a:rPr>
              <a:t>i</a:t>
            </a:r>
            <a:r>
              <a:rPr sz="1600" spc="5" dirty="0" err="1" smtClean="0">
                <a:latin typeface="Times New Roman"/>
                <a:cs typeface="Times New Roman"/>
              </a:rPr>
              <a:t>ş</a:t>
            </a:r>
            <a:r>
              <a:rPr sz="1600" dirty="0" err="1" smtClean="0">
                <a:latin typeface="Times New Roman"/>
                <a:cs typeface="Times New Roman"/>
              </a:rPr>
              <a:t>ken</a:t>
            </a:r>
            <a:r>
              <a:rPr lang="tr-TR" sz="1600" dirty="0" smtClean="0">
                <a:latin typeface="Times New Roman"/>
                <a:cs typeface="Times New Roman"/>
              </a:rPr>
              <a:t> </a:t>
            </a:r>
            <a:r>
              <a:rPr sz="1600" dirty="0" smtClean="0">
                <a:latin typeface="Times New Roman"/>
                <a:cs typeface="Times New Roman"/>
              </a:rPr>
              <a:t>zaman</a:t>
            </a:r>
            <a:r>
              <a:rPr sz="1600" spc="-50" dirty="0" smtClean="0">
                <a:latin typeface="Times New Roman"/>
                <a:cs typeface="Times New Roman"/>
              </a:rPr>
              <a:t> </a:t>
            </a:r>
            <a:r>
              <a:rPr sz="1600" spc="-5" dirty="0" err="1">
                <a:latin typeface="Times New Roman"/>
                <a:cs typeface="Times New Roman"/>
              </a:rPr>
              <a:t>aralıklı</a:t>
            </a:r>
            <a:r>
              <a:rPr sz="1600" spc="-10" dirty="0">
                <a:latin typeface="Times New Roman"/>
                <a:cs typeface="Times New Roman"/>
              </a:rPr>
              <a:t> </a:t>
            </a:r>
            <a:r>
              <a:rPr sz="1600" spc="-5" dirty="0" err="1" smtClean="0">
                <a:latin typeface="Times New Roman"/>
                <a:cs typeface="Times New Roman"/>
              </a:rPr>
              <a:t>tarifeler</a:t>
            </a:r>
            <a:endParaRPr dirty="0">
              <a:latin typeface="Times New Roman"/>
              <a:cs typeface="Times New Roman"/>
            </a:endParaRPr>
          </a:p>
          <a:p>
            <a:pPr marL="1155700" marR="8890" lvl="2" indent="-228600">
              <a:lnSpc>
                <a:spcPts val="2810"/>
              </a:lnSpc>
              <a:spcBef>
                <a:spcPts val="5"/>
              </a:spcBef>
              <a:buFont typeface="Arial MT"/>
              <a:buChar char="•"/>
              <a:tabLst>
                <a:tab pos="241300" algn="l"/>
                <a:tab pos="1518285" algn="l"/>
                <a:tab pos="2479040" algn="l"/>
                <a:tab pos="3289300" algn="l"/>
                <a:tab pos="4179570" algn="l"/>
                <a:tab pos="4646295" algn="l"/>
              </a:tabLst>
            </a:pPr>
            <a:r>
              <a:rPr sz="1600" u="heavy" spc="-5" dirty="0">
                <a:uFill>
                  <a:solidFill>
                    <a:srgbClr val="000000"/>
                  </a:solidFill>
                </a:uFill>
                <a:latin typeface="Times New Roman"/>
                <a:cs typeface="Times New Roman"/>
              </a:rPr>
              <a:t>D</a:t>
            </a:r>
            <a:r>
              <a:rPr sz="1600" u="heavy" spc="-15" dirty="0">
                <a:uFill>
                  <a:solidFill>
                    <a:srgbClr val="000000"/>
                  </a:solidFill>
                </a:uFill>
                <a:latin typeface="Times New Roman"/>
                <a:cs typeface="Times New Roman"/>
              </a:rPr>
              <a:t>a</a:t>
            </a:r>
            <a:r>
              <a:rPr sz="1600" u="heavy" dirty="0">
                <a:uFill>
                  <a:solidFill>
                    <a:srgbClr val="000000"/>
                  </a:solidFill>
                </a:uFill>
                <a:latin typeface="Times New Roman"/>
                <a:cs typeface="Times New Roman"/>
              </a:rPr>
              <a:t>vr</a:t>
            </a:r>
            <a:r>
              <a:rPr sz="1600" u="heavy" spc="-20" dirty="0">
                <a:uFill>
                  <a:solidFill>
                    <a:srgbClr val="000000"/>
                  </a:solidFill>
                </a:uFill>
                <a:latin typeface="Times New Roman"/>
                <a:cs typeface="Times New Roman"/>
              </a:rPr>
              <a:t>a</a:t>
            </a:r>
            <a:r>
              <a:rPr sz="1600" u="heavy" dirty="0">
                <a:uFill>
                  <a:solidFill>
                    <a:srgbClr val="000000"/>
                  </a:solidFill>
                </a:uFill>
                <a:latin typeface="Times New Roman"/>
                <a:cs typeface="Times New Roman"/>
              </a:rPr>
              <a:t>nış	</a:t>
            </a:r>
            <a:r>
              <a:rPr sz="1600" u="heavy" spc="20" dirty="0">
                <a:uFill>
                  <a:solidFill>
                    <a:srgbClr val="000000"/>
                  </a:solidFill>
                </a:uFill>
                <a:latin typeface="Times New Roman"/>
                <a:cs typeface="Times New Roman"/>
              </a:rPr>
              <a:t>s</a:t>
            </a:r>
            <a:r>
              <a:rPr sz="1600" u="heavy" spc="35" dirty="0">
                <a:uFill>
                  <a:solidFill>
                    <a:srgbClr val="000000"/>
                  </a:solidFill>
                </a:uFill>
                <a:latin typeface="Times New Roman"/>
                <a:cs typeface="Times New Roman"/>
              </a:rPr>
              <a:t>a</a:t>
            </a:r>
            <a:r>
              <a:rPr sz="1600" u="heavy" spc="-75" dirty="0">
                <a:uFill>
                  <a:solidFill>
                    <a:srgbClr val="000000"/>
                  </a:solidFill>
                </a:uFill>
                <a:latin typeface="Times New Roman"/>
                <a:cs typeface="Times New Roman"/>
              </a:rPr>
              <a:t>y</a:t>
            </a:r>
            <a:r>
              <a:rPr sz="1600" u="heavy" dirty="0">
                <a:uFill>
                  <a:solidFill>
                    <a:srgbClr val="000000"/>
                  </a:solidFill>
                </a:uFill>
                <a:latin typeface="Times New Roman"/>
                <a:cs typeface="Times New Roman"/>
              </a:rPr>
              <a:t>ıs</a:t>
            </a:r>
            <a:r>
              <a:rPr sz="1600" u="heavy" spc="15" dirty="0">
                <a:uFill>
                  <a:solidFill>
                    <a:srgbClr val="000000"/>
                  </a:solidFill>
                </a:uFill>
                <a:latin typeface="Times New Roman"/>
                <a:cs typeface="Times New Roman"/>
              </a:rPr>
              <a:t>ı</a:t>
            </a:r>
            <a:r>
              <a:rPr sz="1600" dirty="0">
                <a:latin typeface="Times New Roman"/>
                <a:cs typeface="Times New Roman"/>
              </a:rPr>
              <a:t>:	S</a:t>
            </a:r>
            <a:r>
              <a:rPr sz="1600" spc="-10" dirty="0">
                <a:latin typeface="Times New Roman"/>
                <a:cs typeface="Times New Roman"/>
              </a:rPr>
              <a:t>a</a:t>
            </a:r>
            <a:r>
              <a:rPr sz="1600" dirty="0">
                <a:latin typeface="Times New Roman"/>
                <a:cs typeface="Times New Roman"/>
              </a:rPr>
              <a:t>bit	or</a:t>
            </a:r>
            <a:r>
              <a:rPr sz="1600" spc="-20" dirty="0">
                <a:latin typeface="Times New Roman"/>
                <a:cs typeface="Times New Roman"/>
              </a:rPr>
              <a:t>a</a:t>
            </a:r>
            <a:r>
              <a:rPr sz="1600" dirty="0">
                <a:latin typeface="Times New Roman"/>
                <a:cs typeface="Times New Roman"/>
              </a:rPr>
              <a:t>nlı	ve	d</a:t>
            </a:r>
            <a:r>
              <a:rPr sz="1600" spc="15" dirty="0">
                <a:latin typeface="Times New Roman"/>
                <a:cs typeface="Times New Roman"/>
              </a:rPr>
              <a:t>e</a:t>
            </a:r>
            <a:r>
              <a:rPr sz="1600" spc="-25" dirty="0">
                <a:latin typeface="Times New Roman"/>
                <a:cs typeface="Times New Roman"/>
              </a:rPr>
              <a:t>ğ</a:t>
            </a:r>
            <a:r>
              <a:rPr sz="1600" dirty="0">
                <a:latin typeface="Times New Roman"/>
                <a:cs typeface="Times New Roman"/>
              </a:rPr>
              <a:t>i</a:t>
            </a:r>
            <a:r>
              <a:rPr sz="1600" spc="10" dirty="0">
                <a:latin typeface="Times New Roman"/>
                <a:cs typeface="Times New Roman"/>
              </a:rPr>
              <a:t>ş</a:t>
            </a:r>
            <a:r>
              <a:rPr sz="1600" dirty="0">
                <a:latin typeface="Times New Roman"/>
                <a:cs typeface="Times New Roman"/>
              </a:rPr>
              <a:t>ken  </a:t>
            </a:r>
            <a:r>
              <a:rPr sz="1600" spc="-5" dirty="0">
                <a:latin typeface="Times New Roman"/>
                <a:cs typeface="Times New Roman"/>
              </a:rPr>
              <a:t>oranlı</a:t>
            </a:r>
            <a:r>
              <a:rPr sz="1600" spc="5" dirty="0">
                <a:latin typeface="Times New Roman"/>
                <a:cs typeface="Times New Roman"/>
              </a:rPr>
              <a:t> </a:t>
            </a:r>
            <a:r>
              <a:rPr sz="1600" spc="-5" dirty="0">
                <a:latin typeface="Times New Roman"/>
                <a:cs typeface="Times New Roman"/>
              </a:rPr>
              <a:t>tarifeler</a:t>
            </a:r>
            <a:endParaRPr sz="1600"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0560" y="725881"/>
            <a:ext cx="5772785" cy="574675"/>
          </a:xfrm>
          <a:prstGeom prst="rect">
            <a:avLst/>
          </a:prstGeom>
        </p:spPr>
        <p:txBody>
          <a:bodyPr vert="horz" wrap="square" lIns="0" tIns="12700" rIns="0" bIns="0" rtlCol="0">
            <a:spAutoFit/>
          </a:bodyPr>
          <a:lstStyle/>
          <a:p>
            <a:pPr marL="12700">
              <a:lnSpc>
                <a:spcPct val="100000"/>
              </a:lnSpc>
              <a:spcBef>
                <a:spcPts val="100"/>
              </a:spcBef>
            </a:pPr>
            <a:r>
              <a:rPr spc="-5" dirty="0"/>
              <a:t>Diğer</a:t>
            </a:r>
            <a:r>
              <a:rPr spc="-30" dirty="0"/>
              <a:t> </a:t>
            </a:r>
            <a:r>
              <a:rPr dirty="0"/>
              <a:t>öğrenme</a:t>
            </a:r>
            <a:r>
              <a:rPr spc="-20" dirty="0"/>
              <a:t> </a:t>
            </a:r>
            <a:r>
              <a:rPr dirty="0"/>
              <a:t>yaklaşımları…</a:t>
            </a:r>
          </a:p>
        </p:txBody>
      </p:sp>
      <p:graphicFrame>
        <p:nvGraphicFramePr>
          <p:cNvPr id="4" name="Diyagram 3"/>
          <p:cNvGraphicFramePr/>
          <p:nvPr>
            <p:extLst>
              <p:ext uri="{D42A27DB-BD31-4B8C-83A1-F6EECF244321}">
                <p14:modId xmlns:p14="http://schemas.microsoft.com/office/powerpoint/2010/main" val="3102150291"/>
              </p:ext>
            </p:extLst>
          </p:nvPr>
        </p:nvGraphicFramePr>
        <p:xfrm>
          <a:off x="917244" y="1715514"/>
          <a:ext cx="9826956" cy="3770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4613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56832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20" dirty="0">
                <a:latin typeface="Times New Roman"/>
                <a:cs typeface="Times New Roman"/>
              </a:rPr>
              <a:t> </a:t>
            </a:r>
            <a:r>
              <a:rPr i="0" dirty="0">
                <a:latin typeface="Times New Roman"/>
                <a:cs typeface="Times New Roman"/>
              </a:rPr>
              <a:t>Kavrama</a:t>
            </a:r>
            <a:r>
              <a:rPr i="0" spc="-20" dirty="0">
                <a:latin typeface="Times New Roman"/>
                <a:cs typeface="Times New Roman"/>
              </a:rPr>
              <a:t> </a:t>
            </a:r>
            <a:r>
              <a:rPr i="0" dirty="0">
                <a:latin typeface="Times New Roman"/>
                <a:cs typeface="Times New Roman"/>
              </a:rPr>
              <a:t>yoluyla</a:t>
            </a:r>
            <a:r>
              <a:rPr i="0" spc="-55"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715515"/>
            <a:ext cx="10360660" cy="14890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 pos="1716405" algn="l"/>
                <a:tab pos="2682875" algn="l"/>
                <a:tab pos="4036695" algn="l"/>
                <a:tab pos="5966460" algn="l"/>
                <a:tab pos="7014845" algn="l"/>
                <a:tab pos="8369300" algn="l"/>
              </a:tabLst>
            </a:pPr>
            <a:r>
              <a:rPr sz="2400" dirty="0">
                <a:latin typeface="Times New Roman"/>
                <a:cs typeface="Times New Roman"/>
              </a:rPr>
              <a:t>Ço</a:t>
            </a:r>
            <a:r>
              <a:rPr sz="2400" spc="-25" dirty="0">
                <a:latin typeface="Times New Roman"/>
                <a:cs typeface="Times New Roman"/>
              </a:rPr>
              <a:t>ğ</a:t>
            </a:r>
            <a:r>
              <a:rPr sz="2400" dirty="0">
                <a:latin typeface="Times New Roman"/>
                <a:cs typeface="Times New Roman"/>
              </a:rPr>
              <a:t>umuz	k</a:t>
            </a:r>
            <a:r>
              <a:rPr sz="2400" spc="-10" dirty="0">
                <a:latin typeface="Times New Roman"/>
                <a:cs typeface="Times New Roman"/>
              </a:rPr>
              <a:t>e</a:t>
            </a:r>
            <a:r>
              <a:rPr sz="2400" dirty="0">
                <a:latin typeface="Times New Roman"/>
                <a:cs typeface="Times New Roman"/>
              </a:rPr>
              <a:t>ndi	ö</a:t>
            </a:r>
            <a:r>
              <a:rPr sz="2400" spc="-25" dirty="0">
                <a:latin typeface="Times New Roman"/>
                <a:cs typeface="Times New Roman"/>
              </a:rPr>
              <a:t>ğ</a:t>
            </a:r>
            <a:r>
              <a:rPr sz="2400" dirty="0">
                <a:latin typeface="Times New Roman"/>
                <a:cs typeface="Times New Roman"/>
              </a:rPr>
              <a:t>renme	</a:t>
            </a:r>
            <a:r>
              <a:rPr sz="2400" spc="-5" dirty="0">
                <a:latin typeface="Times New Roman"/>
                <a:cs typeface="Times New Roman"/>
              </a:rPr>
              <a:t>sür</a:t>
            </a:r>
            <a:r>
              <a:rPr sz="2400" spc="-20" dirty="0">
                <a:latin typeface="Times New Roman"/>
                <a:cs typeface="Times New Roman"/>
              </a:rPr>
              <a:t>e</a:t>
            </a:r>
            <a:r>
              <a:rPr sz="2400" spc="-10" dirty="0">
                <a:latin typeface="Times New Roman"/>
                <a:cs typeface="Times New Roman"/>
              </a:rPr>
              <a:t>ç</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a:t>
            </a:r>
            <a:r>
              <a:rPr sz="2400" spc="5" dirty="0">
                <a:latin typeface="Times New Roman"/>
                <a:cs typeface="Times New Roman"/>
              </a:rPr>
              <a:t>m</a:t>
            </a:r>
            <a:r>
              <a:rPr sz="2400" dirty="0">
                <a:latin typeface="Times New Roman"/>
                <a:cs typeface="Times New Roman"/>
              </a:rPr>
              <a:t>i</a:t>
            </a:r>
            <a:r>
              <a:rPr sz="2400" spc="15" dirty="0">
                <a:latin typeface="Times New Roman"/>
                <a:cs typeface="Times New Roman"/>
              </a:rPr>
              <a:t>z</a:t>
            </a:r>
            <a:r>
              <a:rPr sz="2400" dirty="0">
                <a:latin typeface="Times New Roman"/>
                <a:cs typeface="Times New Roman"/>
              </a:rPr>
              <a:t>e	i</a:t>
            </a:r>
            <a:r>
              <a:rPr sz="2400" spc="-15" dirty="0">
                <a:latin typeface="Times New Roman"/>
                <a:cs typeface="Times New Roman"/>
              </a:rPr>
              <a:t>l</a:t>
            </a:r>
            <a:r>
              <a:rPr sz="2400" dirty="0">
                <a:latin typeface="Times New Roman"/>
                <a:cs typeface="Times New Roman"/>
              </a:rPr>
              <a:t>i</a:t>
            </a:r>
            <a:r>
              <a:rPr sz="2400" spc="-20" dirty="0">
                <a:latin typeface="Times New Roman"/>
                <a:cs typeface="Times New Roman"/>
              </a:rPr>
              <a:t>ş</a:t>
            </a:r>
            <a:r>
              <a:rPr sz="2400" dirty="0">
                <a:latin typeface="Times New Roman"/>
                <a:cs typeface="Times New Roman"/>
              </a:rPr>
              <a:t>kin	</a:t>
            </a:r>
            <a:r>
              <a:rPr sz="2400" spc="-25" dirty="0">
                <a:latin typeface="Times New Roman"/>
                <a:cs typeface="Times New Roman"/>
              </a:rPr>
              <a:t>g</a:t>
            </a:r>
            <a:r>
              <a:rPr sz="2400" dirty="0">
                <a:latin typeface="Times New Roman"/>
                <a:cs typeface="Times New Roman"/>
              </a:rPr>
              <a:t>ünd</a:t>
            </a:r>
            <a:r>
              <a:rPr sz="2400" spc="-10" dirty="0">
                <a:latin typeface="Times New Roman"/>
                <a:cs typeface="Times New Roman"/>
              </a:rPr>
              <a:t>e</a:t>
            </a:r>
            <a:r>
              <a:rPr sz="2400" dirty="0">
                <a:latin typeface="Times New Roman"/>
                <a:cs typeface="Times New Roman"/>
              </a:rPr>
              <a:t>l</a:t>
            </a:r>
            <a:r>
              <a:rPr sz="2400" spc="10" dirty="0">
                <a:latin typeface="Times New Roman"/>
                <a:cs typeface="Times New Roman"/>
              </a:rPr>
              <a:t>i</a:t>
            </a:r>
            <a:r>
              <a:rPr sz="2400" dirty="0">
                <a:latin typeface="Times New Roman"/>
                <a:cs typeface="Times New Roman"/>
              </a:rPr>
              <a:t>k	</a:t>
            </a:r>
            <a:r>
              <a:rPr sz="2400" spc="-25" dirty="0">
                <a:latin typeface="Times New Roman"/>
                <a:cs typeface="Times New Roman"/>
              </a:rPr>
              <a:t>g</a:t>
            </a:r>
            <a:r>
              <a:rPr sz="2400" dirty="0">
                <a:latin typeface="Times New Roman"/>
                <a:cs typeface="Times New Roman"/>
              </a:rPr>
              <a:t>ö</a:t>
            </a:r>
            <a:r>
              <a:rPr sz="2400" spc="10" dirty="0">
                <a:latin typeface="Times New Roman"/>
                <a:cs typeface="Times New Roman"/>
              </a:rPr>
              <a:t>z</a:t>
            </a:r>
            <a:r>
              <a:rPr sz="2400" dirty="0">
                <a:latin typeface="Times New Roman"/>
                <a:cs typeface="Times New Roman"/>
              </a:rPr>
              <a:t>lemle</a:t>
            </a:r>
            <a:r>
              <a:rPr sz="2400" spc="-15" dirty="0">
                <a:latin typeface="Times New Roman"/>
                <a:cs typeface="Times New Roman"/>
              </a:rPr>
              <a:t>r</a:t>
            </a:r>
            <a:r>
              <a:rPr sz="2400" dirty="0">
                <a:latin typeface="Times New Roman"/>
                <a:cs typeface="Times New Roman"/>
              </a:rPr>
              <a:t>i</a:t>
            </a:r>
            <a:r>
              <a:rPr sz="2400" spc="5" dirty="0">
                <a:latin typeface="Times New Roman"/>
                <a:cs typeface="Times New Roman"/>
              </a:rPr>
              <a:t>m</a:t>
            </a:r>
            <a:r>
              <a:rPr sz="2400" dirty="0">
                <a:latin typeface="Times New Roman"/>
                <a:cs typeface="Times New Roman"/>
              </a:rPr>
              <a:t>izle  </a:t>
            </a:r>
            <a:r>
              <a:rPr sz="2400" spc="-5" dirty="0">
                <a:latin typeface="Times New Roman"/>
                <a:cs typeface="Times New Roman"/>
              </a:rPr>
              <a:t>öğrenmede</a:t>
            </a:r>
            <a:r>
              <a:rPr sz="2400" spc="30" dirty="0">
                <a:latin typeface="Times New Roman"/>
                <a:cs typeface="Times New Roman"/>
              </a:rPr>
              <a:t> </a:t>
            </a:r>
            <a:r>
              <a:rPr sz="2400" spc="-5" dirty="0">
                <a:latin typeface="Times New Roman"/>
                <a:cs typeface="Times New Roman"/>
              </a:rPr>
              <a:t>başka </a:t>
            </a:r>
            <a:r>
              <a:rPr sz="2400" spc="-15" dirty="0">
                <a:latin typeface="Times New Roman"/>
                <a:cs typeface="Times New Roman"/>
              </a:rPr>
              <a:t>yollar</a:t>
            </a:r>
            <a:r>
              <a:rPr sz="2400" spc="65" dirty="0">
                <a:latin typeface="Times New Roman"/>
                <a:cs typeface="Times New Roman"/>
              </a:rPr>
              <a:t> </a:t>
            </a:r>
            <a:r>
              <a:rPr sz="2400" dirty="0">
                <a:latin typeface="Times New Roman"/>
                <a:cs typeface="Times New Roman"/>
              </a:rPr>
              <a:t>olması</a:t>
            </a:r>
            <a:r>
              <a:rPr sz="2400" spc="-20" dirty="0">
                <a:latin typeface="Times New Roman"/>
                <a:cs typeface="Times New Roman"/>
              </a:rPr>
              <a:t> </a:t>
            </a:r>
            <a:r>
              <a:rPr sz="2400" spc="-10" dirty="0">
                <a:latin typeface="Times New Roman"/>
                <a:cs typeface="Times New Roman"/>
              </a:rPr>
              <a:t>gerektiği</a:t>
            </a:r>
            <a:r>
              <a:rPr sz="2400" spc="55" dirty="0">
                <a:latin typeface="Times New Roman"/>
                <a:cs typeface="Times New Roman"/>
              </a:rPr>
              <a:t> </a:t>
            </a:r>
            <a:r>
              <a:rPr sz="2400" spc="-5" dirty="0">
                <a:latin typeface="Times New Roman"/>
                <a:cs typeface="Times New Roman"/>
              </a:rPr>
              <a:t>sonucuna</a:t>
            </a:r>
            <a:r>
              <a:rPr sz="2400" spc="10" dirty="0">
                <a:latin typeface="Times New Roman"/>
                <a:cs typeface="Times New Roman"/>
              </a:rPr>
              <a:t> </a:t>
            </a:r>
            <a:r>
              <a:rPr sz="2400" dirty="0">
                <a:latin typeface="Times New Roman"/>
                <a:cs typeface="Times New Roman"/>
              </a:rPr>
              <a:t>ulaşabiliriz….</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Deneme-yanılma</a:t>
            </a:r>
            <a:r>
              <a:rPr sz="2400" spc="95" dirty="0">
                <a:latin typeface="Times New Roman"/>
                <a:cs typeface="Times New Roman"/>
              </a:rPr>
              <a:t> </a:t>
            </a:r>
            <a:r>
              <a:rPr sz="2400" spc="-25" dirty="0">
                <a:latin typeface="Times New Roman"/>
                <a:cs typeface="Times New Roman"/>
              </a:rPr>
              <a:t>yoluyla</a:t>
            </a:r>
            <a:r>
              <a:rPr sz="2400" spc="120" dirty="0">
                <a:latin typeface="Times New Roman"/>
                <a:cs typeface="Times New Roman"/>
              </a:rPr>
              <a:t> </a:t>
            </a:r>
            <a:r>
              <a:rPr sz="2400" spc="-10" dirty="0">
                <a:latin typeface="Times New Roman"/>
                <a:cs typeface="Times New Roman"/>
              </a:rPr>
              <a:t>öğrenme…</a:t>
            </a:r>
            <a:r>
              <a:rPr sz="2400" spc="5" dirty="0">
                <a:latin typeface="Times New Roman"/>
                <a:cs typeface="Times New Roman"/>
              </a:rPr>
              <a:t> </a:t>
            </a:r>
            <a:r>
              <a:rPr sz="2400" spc="-5" dirty="0">
                <a:latin typeface="Times New Roman"/>
                <a:cs typeface="Times New Roman"/>
              </a:rPr>
              <a:t>Thorndike…</a:t>
            </a:r>
            <a:endParaRPr sz="2400">
              <a:latin typeface="Times New Roman"/>
              <a:cs typeface="Times New Roman"/>
            </a:endParaRPr>
          </a:p>
        </p:txBody>
      </p:sp>
      <p:pic>
        <p:nvPicPr>
          <p:cNvPr id="4" name="object 6"/>
          <p:cNvPicPr/>
          <p:nvPr/>
        </p:nvPicPr>
        <p:blipFill>
          <a:blip r:embed="rId2" cstate="print"/>
          <a:stretch>
            <a:fillRect/>
          </a:stretch>
        </p:blipFill>
        <p:spPr>
          <a:xfrm>
            <a:off x="9296400" y="2971800"/>
            <a:ext cx="1796542" cy="2418333"/>
          </a:xfrm>
          <a:prstGeom prst="rect">
            <a:avLst/>
          </a:prstGeom>
        </p:spPr>
      </p:pic>
      <p:sp>
        <p:nvSpPr>
          <p:cNvPr id="5" name="object 3"/>
          <p:cNvSpPr txBox="1"/>
          <p:nvPr/>
        </p:nvSpPr>
        <p:spPr>
          <a:xfrm>
            <a:off x="1143000" y="3810000"/>
            <a:ext cx="7162800" cy="1120820"/>
          </a:xfrm>
          <a:prstGeom prst="rect">
            <a:avLst/>
          </a:prstGeom>
        </p:spPr>
        <p:txBody>
          <a:bodyPr vert="horz" wrap="square" lIns="0" tIns="12700" rIns="0" bIns="0" rtlCol="0">
            <a:spAutoFit/>
          </a:bodyPr>
          <a:lstStyle/>
          <a:p>
            <a:pPr marL="12700" marR="5080">
              <a:lnSpc>
                <a:spcPct val="100000"/>
              </a:lnSpc>
              <a:spcBef>
                <a:spcPts val="100"/>
              </a:spcBef>
              <a:tabLst>
                <a:tab pos="1725295" algn="l"/>
                <a:tab pos="1960245" algn="l"/>
                <a:tab pos="2908300" algn="l"/>
                <a:tab pos="3155315" algn="l"/>
                <a:tab pos="3933190" algn="l"/>
                <a:tab pos="4429760" algn="l"/>
                <a:tab pos="4866005" algn="l"/>
                <a:tab pos="5539740" algn="l"/>
              </a:tabLst>
            </a:pPr>
            <a:r>
              <a:rPr sz="2400" b="1" spc="-20" dirty="0">
                <a:latin typeface="Times New Roman"/>
                <a:cs typeface="Times New Roman"/>
              </a:rPr>
              <a:t>K</a:t>
            </a:r>
            <a:r>
              <a:rPr sz="2400" b="1" dirty="0">
                <a:latin typeface="Times New Roman"/>
                <a:cs typeface="Times New Roman"/>
              </a:rPr>
              <a:t>av</a:t>
            </a:r>
            <a:r>
              <a:rPr sz="2400" b="1" spc="-10" dirty="0">
                <a:latin typeface="Times New Roman"/>
                <a:cs typeface="Times New Roman"/>
              </a:rPr>
              <a:t>r</a:t>
            </a:r>
            <a:r>
              <a:rPr sz="2400" b="1" spc="20" dirty="0">
                <a:latin typeface="Times New Roman"/>
                <a:cs typeface="Times New Roman"/>
              </a:rPr>
              <a:t>a</a:t>
            </a:r>
            <a:r>
              <a:rPr sz="2400" b="1" spc="-35" dirty="0">
                <a:latin typeface="Times New Roman"/>
                <a:cs typeface="Times New Roman"/>
              </a:rPr>
              <a:t>m</a:t>
            </a:r>
            <a:r>
              <a:rPr sz="2400" b="1" dirty="0">
                <a:latin typeface="Times New Roman"/>
                <a:cs typeface="Times New Roman"/>
              </a:rPr>
              <a:t>a	yol</a:t>
            </a:r>
            <a:r>
              <a:rPr sz="2400" b="1" spc="10" dirty="0">
                <a:latin typeface="Times New Roman"/>
                <a:cs typeface="Times New Roman"/>
              </a:rPr>
              <a:t>u</a:t>
            </a:r>
            <a:r>
              <a:rPr sz="2400" b="1" dirty="0">
                <a:latin typeface="Times New Roman"/>
                <a:cs typeface="Times New Roman"/>
              </a:rPr>
              <a:t>yla		öğ</a:t>
            </a:r>
            <a:r>
              <a:rPr sz="2400" b="1" spc="-60" dirty="0">
                <a:latin typeface="Times New Roman"/>
                <a:cs typeface="Times New Roman"/>
              </a:rPr>
              <a:t>r</a:t>
            </a:r>
            <a:r>
              <a:rPr sz="2400" b="1" spc="-10" dirty="0">
                <a:latin typeface="Times New Roman"/>
                <a:cs typeface="Times New Roman"/>
              </a:rPr>
              <a:t>e</a:t>
            </a:r>
            <a:r>
              <a:rPr sz="2400" b="1" spc="30" dirty="0">
                <a:latin typeface="Times New Roman"/>
                <a:cs typeface="Times New Roman"/>
              </a:rPr>
              <a:t>n</a:t>
            </a:r>
            <a:r>
              <a:rPr sz="2400" b="1" spc="-35" dirty="0">
                <a:latin typeface="Times New Roman"/>
                <a:cs typeface="Times New Roman"/>
              </a:rPr>
              <a:t>m</a:t>
            </a:r>
            <a:r>
              <a:rPr sz="2400" b="1" spc="15" dirty="0">
                <a:latin typeface="Times New Roman"/>
                <a:cs typeface="Times New Roman"/>
              </a:rPr>
              <a:t>e</a:t>
            </a:r>
            <a:r>
              <a:rPr sz="2400" b="1" dirty="0">
                <a:latin typeface="Times New Roman"/>
                <a:cs typeface="Times New Roman"/>
              </a:rPr>
              <a:t>:		</a:t>
            </a:r>
            <a:r>
              <a:rPr sz="2400" spc="-20" dirty="0" err="1" smtClean="0">
                <a:latin typeface="Times New Roman"/>
                <a:cs typeface="Times New Roman"/>
              </a:rPr>
              <a:t>B</a:t>
            </a:r>
            <a:r>
              <a:rPr sz="2400" spc="-10" dirty="0" err="1" smtClean="0">
                <a:latin typeface="Times New Roman"/>
                <a:cs typeface="Times New Roman"/>
              </a:rPr>
              <a:t>a</a:t>
            </a:r>
            <a:r>
              <a:rPr sz="2400" spc="-5" dirty="0" err="1" smtClean="0">
                <a:latin typeface="Times New Roman"/>
                <a:cs typeface="Times New Roman"/>
              </a:rPr>
              <a:t>ş</a:t>
            </a:r>
            <a:r>
              <a:rPr sz="2400" spc="10" dirty="0" err="1" smtClean="0">
                <a:latin typeface="Times New Roman"/>
                <a:cs typeface="Times New Roman"/>
              </a:rPr>
              <a:t>a</a:t>
            </a:r>
            <a:r>
              <a:rPr sz="2400" dirty="0" err="1" smtClean="0">
                <a:latin typeface="Times New Roman"/>
                <a:cs typeface="Times New Roman"/>
              </a:rPr>
              <a:t>rısız</a:t>
            </a:r>
            <a:r>
              <a:rPr lang="tr-TR" sz="2400" dirty="0" smtClean="0">
                <a:latin typeface="Times New Roman"/>
                <a:cs typeface="Times New Roman"/>
              </a:rPr>
              <a:t> deneme</a:t>
            </a:r>
            <a:r>
              <a:rPr sz="2400" dirty="0" smtClean="0">
                <a:latin typeface="Times New Roman"/>
                <a:cs typeface="Times New Roman"/>
              </a:rPr>
              <a:t>  </a:t>
            </a:r>
            <a:r>
              <a:rPr sz="2400" spc="-5" dirty="0">
                <a:latin typeface="Times New Roman"/>
                <a:cs typeface="Times New Roman"/>
              </a:rPr>
              <a:t>yanılmalardan	</a:t>
            </a:r>
            <a:r>
              <a:rPr sz="2400" dirty="0">
                <a:latin typeface="Times New Roman"/>
                <a:cs typeface="Times New Roman"/>
              </a:rPr>
              <a:t>sonra,	aniden	</a:t>
            </a:r>
            <a:r>
              <a:rPr sz="2400" spc="-5" dirty="0" err="1" smtClean="0">
                <a:latin typeface="Times New Roman"/>
                <a:cs typeface="Times New Roman"/>
              </a:rPr>
              <a:t>ve</a:t>
            </a:r>
            <a:r>
              <a:rPr lang="tr-TR" sz="2400" spc="-5" dirty="0" smtClean="0">
                <a:latin typeface="Times New Roman"/>
                <a:cs typeface="Times New Roman"/>
              </a:rPr>
              <a:t> </a:t>
            </a:r>
            <a:r>
              <a:rPr sz="2400" spc="-5" dirty="0" err="1" smtClean="0">
                <a:latin typeface="Times New Roman"/>
                <a:cs typeface="Times New Roman"/>
              </a:rPr>
              <a:t>başarılı</a:t>
            </a:r>
            <a:r>
              <a:rPr lang="tr-TR" sz="2400" spc="-5" dirty="0">
                <a:latin typeface="Times New Roman"/>
                <a:cs typeface="Times New Roman"/>
              </a:rPr>
              <a:t> </a:t>
            </a:r>
            <a:r>
              <a:rPr sz="2400" dirty="0" err="1" smtClean="0">
                <a:latin typeface="Times New Roman"/>
                <a:cs typeface="Times New Roman"/>
              </a:rPr>
              <a:t>bir</a:t>
            </a:r>
            <a:r>
              <a:rPr sz="2400" dirty="0" smtClean="0">
                <a:latin typeface="Times New Roman"/>
                <a:cs typeface="Times New Roman"/>
              </a:rPr>
              <a:t> </a:t>
            </a:r>
            <a:r>
              <a:rPr sz="2400" spc="5" dirty="0" smtClean="0">
                <a:latin typeface="Times New Roman"/>
                <a:cs typeface="Times New Roman"/>
              </a:rPr>
              <a:t> </a:t>
            </a:r>
            <a:r>
              <a:rPr sz="2400" spc="-10" dirty="0">
                <a:latin typeface="Times New Roman"/>
                <a:cs typeface="Times New Roman"/>
              </a:rPr>
              <a:t>gerçekleşen</a:t>
            </a:r>
            <a:r>
              <a:rPr sz="2400" spc="45" dirty="0">
                <a:latin typeface="Times New Roman"/>
                <a:cs typeface="Times New Roman"/>
              </a:rPr>
              <a:t> </a:t>
            </a:r>
            <a:r>
              <a:rPr sz="2400" spc="-10" dirty="0">
                <a:latin typeface="Times New Roman"/>
                <a:cs typeface="Times New Roman"/>
              </a:rPr>
              <a:t>öğrenmeler</a:t>
            </a:r>
            <a:endParaRPr sz="2400" dirty="0">
              <a:latin typeface="Times New Roman"/>
              <a:cs typeface="Times New Roman"/>
            </a:endParaRPr>
          </a:p>
        </p:txBody>
      </p:sp>
    </p:spTree>
    <p:extLst>
      <p:ext uri="{BB962C8B-B14F-4D97-AF65-F5344CB8AC3E}">
        <p14:creationId xmlns:p14="http://schemas.microsoft.com/office/powerpoint/2010/main" val="24359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2311" y="748665"/>
            <a:ext cx="5172075" cy="574040"/>
          </a:xfrm>
          <a:prstGeom prst="rect">
            <a:avLst/>
          </a:prstGeom>
        </p:spPr>
        <p:txBody>
          <a:bodyPr vert="horz" wrap="square" lIns="0" tIns="12700" rIns="0" bIns="0" rtlCol="0">
            <a:spAutoFit/>
          </a:bodyPr>
          <a:lstStyle/>
          <a:p>
            <a:pPr marL="12700">
              <a:lnSpc>
                <a:spcPct val="100000"/>
              </a:lnSpc>
              <a:spcBef>
                <a:spcPts val="100"/>
              </a:spcBef>
            </a:pPr>
            <a:r>
              <a:rPr spc="-65" dirty="0"/>
              <a:t>Temel</a:t>
            </a:r>
            <a:r>
              <a:rPr spc="-70" dirty="0"/>
              <a:t> </a:t>
            </a:r>
            <a:r>
              <a:rPr dirty="0"/>
              <a:t>öğrenme</a:t>
            </a:r>
            <a:r>
              <a:rPr spc="-45" dirty="0"/>
              <a:t> </a:t>
            </a:r>
            <a:r>
              <a:rPr spc="5" dirty="0"/>
              <a:t>biçimleri…</a:t>
            </a:r>
          </a:p>
        </p:txBody>
      </p:sp>
      <p:sp>
        <p:nvSpPr>
          <p:cNvPr id="3" name="object 3"/>
          <p:cNvSpPr txBox="1"/>
          <p:nvPr/>
        </p:nvSpPr>
        <p:spPr>
          <a:xfrm>
            <a:off x="917244" y="1648714"/>
            <a:ext cx="6050915" cy="1859483"/>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Klasik</a:t>
            </a:r>
            <a:r>
              <a:rPr sz="2400" dirty="0">
                <a:latin typeface="Times New Roman"/>
                <a:cs typeface="Times New Roman"/>
              </a:rPr>
              <a:t> koşullanma</a:t>
            </a:r>
            <a:r>
              <a:rPr sz="2400" spc="-40" dirty="0">
                <a:latin typeface="Times New Roman"/>
                <a:cs typeface="Times New Roman"/>
              </a:rPr>
              <a:t> </a:t>
            </a:r>
            <a:r>
              <a:rPr sz="2400" spc="-20" dirty="0">
                <a:latin typeface="Times New Roman"/>
                <a:cs typeface="Times New Roman"/>
              </a:rPr>
              <a:t>yoluyla</a:t>
            </a:r>
            <a:r>
              <a:rPr sz="2400" spc="110" dirty="0">
                <a:latin typeface="Times New Roman"/>
                <a:cs typeface="Times New Roman"/>
              </a:rPr>
              <a:t> </a:t>
            </a:r>
            <a:r>
              <a:rPr sz="2400" spc="-10" dirty="0">
                <a:latin typeface="Times New Roman"/>
                <a:cs typeface="Times New Roman"/>
              </a:rPr>
              <a:t>öğrenme</a:t>
            </a:r>
            <a:endParaRPr sz="2400" dirty="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Edimsel</a:t>
            </a:r>
            <a:r>
              <a:rPr sz="2400" spc="-30" dirty="0">
                <a:latin typeface="Times New Roman"/>
                <a:cs typeface="Times New Roman"/>
              </a:rPr>
              <a:t> </a:t>
            </a:r>
            <a:r>
              <a:rPr sz="2400" spc="-5" dirty="0">
                <a:latin typeface="Times New Roman"/>
                <a:cs typeface="Times New Roman"/>
              </a:rPr>
              <a:t>(operant)</a:t>
            </a:r>
            <a:r>
              <a:rPr sz="2400" spc="10" dirty="0">
                <a:latin typeface="Times New Roman"/>
                <a:cs typeface="Times New Roman"/>
              </a:rPr>
              <a:t> </a:t>
            </a:r>
            <a:r>
              <a:rPr sz="2400" dirty="0">
                <a:latin typeface="Times New Roman"/>
                <a:cs typeface="Times New Roman"/>
              </a:rPr>
              <a:t>koşullanma</a:t>
            </a:r>
            <a:r>
              <a:rPr sz="2400" spc="-10" dirty="0">
                <a:latin typeface="Times New Roman"/>
                <a:cs typeface="Times New Roman"/>
              </a:rPr>
              <a:t> </a:t>
            </a:r>
            <a:r>
              <a:rPr sz="2400" spc="-25" dirty="0">
                <a:latin typeface="Times New Roman"/>
                <a:cs typeface="Times New Roman"/>
              </a:rPr>
              <a:t>yoluyla</a:t>
            </a:r>
            <a:r>
              <a:rPr sz="2400" spc="110" dirty="0">
                <a:latin typeface="Times New Roman"/>
                <a:cs typeface="Times New Roman"/>
              </a:rPr>
              <a:t> </a:t>
            </a:r>
            <a:r>
              <a:rPr sz="2400" spc="-10" dirty="0">
                <a:latin typeface="Times New Roman"/>
                <a:cs typeface="Times New Roman"/>
              </a:rPr>
              <a:t>öğrenme</a:t>
            </a:r>
            <a:endParaRPr sz="2400" dirty="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Kavrama</a:t>
            </a:r>
            <a:r>
              <a:rPr sz="2400" spc="10" dirty="0">
                <a:latin typeface="Times New Roman"/>
                <a:cs typeface="Times New Roman"/>
              </a:rPr>
              <a:t> </a:t>
            </a:r>
            <a:r>
              <a:rPr sz="2400" spc="-20" dirty="0">
                <a:latin typeface="Times New Roman"/>
                <a:cs typeface="Times New Roman"/>
              </a:rPr>
              <a:t>yoluyla</a:t>
            </a:r>
            <a:r>
              <a:rPr sz="2400" spc="110" dirty="0">
                <a:latin typeface="Times New Roman"/>
                <a:cs typeface="Times New Roman"/>
              </a:rPr>
              <a:t> </a:t>
            </a:r>
            <a:r>
              <a:rPr sz="2400" spc="-10" dirty="0">
                <a:latin typeface="Times New Roman"/>
                <a:cs typeface="Times New Roman"/>
              </a:rPr>
              <a:t>öğrenme</a:t>
            </a:r>
            <a:endParaRPr sz="2400" dirty="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Gözlem</a:t>
            </a:r>
            <a:r>
              <a:rPr sz="2400" spc="-40" dirty="0">
                <a:latin typeface="Times New Roman"/>
                <a:cs typeface="Times New Roman"/>
              </a:rPr>
              <a:t> </a:t>
            </a:r>
            <a:r>
              <a:rPr sz="2400" spc="-20" dirty="0">
                <a:latin typeface="Times New Roman"/>
                <a:cs typeface="Times New Roman"/>
              </a:rPr>
              <a:t>yoluyla</a:t>
            </a:r>
            <a:r>
              <a:rPr sz="2400" spc="100" dirty="0">
                <a:latin typeface="Times New Roman"/>
                <a:cs typeface="Times New Roman"/>
              </a:rPr>
              <a:t> </a:t>
            </a:r>
            <a:r>
              <a:rPr sz="2400" spc="-10" dirty="0">
                <a:latin typeface="Times New Roman"/>
                <a:cs typeface="Times New Roman"/>
              </a:rPr>
              <a:t>öğrenme</a:t>
            </a:r>
            <a:endParaRPr sz="2400" dirty="0">
              <a:latin typeface="Times New Roman"/>
              <a:cs typeface="Times New Roman"/>
            </a:endParaRPr>
          </a:p>
          <a:p>
            <a:pPr marL="241300" indent="-228600">
              <a:lnSpc>
                <a:spcPct val="100000"/>
              </a:lnSpc>
              <a:spcBef>
                <a:spcPts val="5"/>
              </a:spcBef>
              <a:buFont typeface="Arial MT"/>
              <a:buChar char="•"/>
              <a:tabLst>
                <a:tab pos="241300" algn="l"/>
              </a:tabLst>
            </a:pPr>
            <a:r>
              <a:rPr sz="2400" dirty="0">
                <a:latin typeface="Times New Roman"/>
                <a:cs typeface="Times New Roman"/>
              </a:rPr>
              <a:t>Gizil</a:t>
            </a:r>
            <a:r>
              <a:rPr sz="2400" spc="-50" dirty="0">
                <a:latin typeface="Times New Roman"/>
                <a:cs typeface="Times New Roman"/>
              </a:rPr>
              <a:t> </a:t>
            </a:r>
            <a:r>
              <a:rPr sz="2400" spc="-5" dirty="0">
                <a:latin typeface="Times New Roman"/>
                <a:cs typeface="Times New Roman"/>
              </a:rPr>
              <a:t>(farkına</a:t>
            </a:r>
            <a:r>
              <a:rPr sz="2400" spc="20" dirty="0">
                <a:latin typeface="Times New Roman"/>
                <a:cs typeface="Times New Roman"/>
              </a:rPr>
              <a:t> </a:t>
            </a:r>
            <a:r>
              <a:rPr sz="2400" spc="-5" dirty="0">
                <a:latin typeface="Times New Roman"/>
                <a:cs typeface="Times New Roman"/>
              </a:rPr>
              <a:t>varmadan)</a:t>
            </a:r>
            <a:r>
              <a:rPr sz="2400" spc="5" dirty="0">
                <a:latin typeface="Times New Roman"/>
                <a:cs typeface="Times New Roman"/>
              </a:rPr>
              <a:t> </a:t>
            </a:r>
            <a:r>
              <a:rPr sz="2400" spc="-5" dirty="0" err="1" smtClean="0">
                <a:latin typeface="Times New Roman"/>
                <a:cs typeface="Times New Roman"/>
              </a:rPr>
              <a:t>öğrenme</a:t>
            </a:r>
            <a:endParaRPr sz="2400"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56832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20" dirty="0">
                <a:latin typeface="Times New Roman"/>
                <a:cs typeface="Times New Roman"/>
              </a:rPr>
              <a:t> </a:t>
            </a:r>
            <a:r>
              <a:rPr i="0" dirty="0">
                <a:latin typeface="Times New Roman"/>
                <a:cs typeface="Times New Roman"/>
              </a:rPr>
              <a:t>Kavrama</a:t>
            </a:r>
            <a:r>
              <a:rPr i="0" spc="-20" dirty="0">
                <a:latin typeface="Times New Roman"/>
                <a:cs typeface="Times New Roman"/>
              </a:rPr>
              <a:t> </a:t>
            </a:r>
            <a:r>
              <a:rPr i="0" dirty="0">
                <a:latin typeface="Times New Roman"/>
                <a:cs typeface="Times New Roman"/>
              </a:rPr>
              <a:t>yoluyla</a:t>
            </a:r>
            <a:r>
              <a:rPr i="0" spc="-55"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643888"/>
            <a:ext cx="5437505" cy="295275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Kohler</a:t>
            </a:r>
            <a:r>
              <a:rPr sz="2400" spc="15"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spc="-5" dirty="0">
                <a:latin typeface="Times New Roman"/>
                <a:cs typeface="Times New Roman"/>
              </a:rPr>
              <a:t>şempanze </a:t>
            </a:r>
            <a:r>
              <a:rPr sz="2400" spc="-15" dirty="0">
                <a:latin typeface="Times New Roman"/>
                <a:cs typeface="Times New Roman"/>
              </a:rPr>
              <a:t>deneyleri…</a:t>
            </a:r>
            <a:endParaRPr sz="2400" dirty="0">
              <a:latin typeface="Times New Roman"/>
              <a:cs typeface="Times New Roman"/>
            </a:endParaRPr>
          </a:p>
          <a:p>
            <a:pPr>
              <a:lnSpc>
                <a:spcPct val="100000"/>
              </a:lnSpc>
              <a:spcBef>
                <a:spcPts val="5"/>
              </a:spcBef>
              <a:buFont typeface="Arial MT"/>
              <a:buChar char="•"/>
            </a:pPr>
            <a:endParaRPr sz="2500" dirty="0">
              <a:latin typeface="Times New Roman"/>
              <a:cs typeface="Times New Roman"/>
            </a:endParaRPr>
          </a:p>
          <a:p>
            <a:pPr marL="241300" indent="-228600">
              <a:lnSpc>
                <a:spcPct val="100000"/>
              </a:lnSpc>
              <a:buFont typeface="Arial MT"/>
              <a:buChar char="•"/>
              <a:tabLst>
                <a:tab pos="241300" algn="l"/>
                <a:tab pos="1746885" algn="l"/>
                <a:tab pos="3228340" algn="l"/>
                <a:tab pos="4088765" algn="l"/>
              </a:tabLst>
            </a:pPr>
            <a:r>
              <a:rPr sz="2400" dirty="0">
                <a:latin typeface="Times New Roman"/>
                <a:cs typeface="Times New Roman"/>
              </a:rPr>
              <a:t>Son</a:t>
            </a:r>
            <a:r>
              <a:rPr sz="2400" spc="-10" dirty="0">
                <a:latin typeface="Times New Roman"/>
                <a:cs typeface="Times New Roman"/>
              </a:rPr>
              <a:t>ra</a:t>
            </a:r>
            <a:r>
              <a:rPr sz="2400" dirty="0">
                <a:latin typeface="Times New Roman"/>
                <a:cs typeface="Times New Roman"/>
              </a:rPr>
              <a:t>ki	</a:t>
            </a:r>
            <a:r>
              <a:rPr sz="2400" spc="-50" dirty="0">
                <a:latin typeface="Times New Roman"/>
                <a:cs typeface="Times New Roman"/>
              </a:rPr>
              <a:t>y</a:t>
            </a:r>
            <a:r>
              <a:rPr sz="2400" dirty="0">
                <a:latin typeface="Times New Roman"/>
                <a:cs typeface="Times New Roman"/>
              </a:rPr>
              <a:t>ı</a:t>
            </a:r>
            <a:r>
              <a:rPr sz="2400" spc="5" dirty="0">
                <a:latin typeface="Times New Roman"/>
                <a:cs typeface="Times New Roman"/>
              </a:rPr>
              <a:t>l</a:t>
            </a:r>
            <a:r>
              <a:rPr sz="2400" dirty="0">
                <a:latin typeface="Times New Roman"/>
                <a:cs typeface="Times New Roman"/>
              </a:rPr>
              <a:t>la</a:t>
            </a:r>
            <a:r>
              <a:rPr sz="2400" spc="-15" dirty="0">
                <a:latin typeface="Times New Roman"/>
                <a:cs typeface="Times New Roman"/>
              </a:rPr>
              <a:t>r</a:t>
            </a:r>
            <a:r>
              <a:rPr sz="2400" dirty="0">
                <a:latin typeface="Times New Roman"/>
                <a:cs typeface="Times New Roman"/>
              </a:rPr>
              <a:t>da	bu	</a:t>
            </a:r>
            <a:r>
              <a:rPr sz="2400" spc="-10" dirty="0">
                <a:latin typeface="Times New Roman"/>
                <a:cs typeface="Times New Roman"/>
              </a:rPr>
              <a:t>ça</a:t>
            </a:r>
            <a:r>
              <a:rPr sz="2400" dirty="0">
                <a:latin typeface="Times New Roman"/>
                <a:cs typeface="Times New Roman"/>
              </a:rPr>
              <a:t>l</a:t>
            </a:r>
            <a:r>
              <a:rPr sz="2400" spc="5" dirty="0">
                <a:latin typeface="Times New Roman"/>
                <a:cs typeface="Times New Roman"/>
              </a:rPr>
              <a:t>ı</a:t>
            </a:r>
            <a:r>
              <a:rPr sz="2400" spc="-5" dirty="0">
                <a:latin typeface="Times New Roman"/>
                <a:cs typeface="Times New Roman"/>
              </a:rPr>
              <a:t>şmal</a:t>
            </a:r>
            <a:r>
              <a:rPr sz="2400" spc="-15" dirty="0">
                <a:latin typeface="Times New Roman"/>
                <a:cs typeface="Times New Roman"/>
              </a:rPr>
              <a:t>a</a:t>
            </a:r>
            <a:r>
              <a:rPr sz="2400" spc="-10" dirty="0">
                <a:latin typeface="Times New Roman"/>
                <a:cs typeface="Times New Roman"/>
              </a:rPr>
              <a:t>r</a:t>
            </a:r>
            <a:r>
              <a:rPr sz="2400" dirty="0">
                <a:latin typeface="Times New Roman"/>
                <a:cs typeface="Times New Roman"/>
              </a:rPr>
              <a:t>ı</a:t>
            </a:r>
          </a:p>
          <a:p>
            <a:pPr marL="241300">
              <a:lnSpc>
                <a:spcPct val="100000"/>
              </a:lnSpc>
              <a:spcBef>
                <a:spcPts val="5"/>
              </a:spcBef>
            </a:pPr>
            <a:r>
              <a:rPr sz="2400" spc="-15" dirty="0">
                <a:latin typeface="Times New Roman"/>
                <a:cs typeface="Times New Roman"/>
              </a:rPr>
              <a:t>doğrulamayan</a:t>
            </a:r>
            <a:r>
              <a:rPr sz="2400" spc="80" dirty="0">
                <a:latin typeface="Times New Roman"/>
                <a:cs typeface="Times New Roman"/>
              </a:rPr>
              <a:t> </a:t>
            </a:r>
            <a:r>
              <a:rPr sz="2400" spc="-5" dirty="0">
                <a:latin typeface="Times New Roman"/>
                <a:cs typeface="Times New Roman"/>
              </a:rPr>
              <a:t>sonuçlar…</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marR="5080" indent="-228600" algn="just">
              <a:lnSpc>
                <a:spcPct val="100000"/>
              </a:lnSpc>
              <a:buFont typeface="Arial MT"/>
              <a:buChar char="•"/>
              <a:tabLst>
                <a:tab pos="241300" algn="l"/>
              </a:tabLst>
            </a:pPr>
            <a:r>
              <a:rPr sz="2400" dirty="0">
                <a:latin typeface="Times New Roman"/>
                <a:cs typeface="Times New Roman"/>
              </a:rPr>
              <a:t>Günümüzde</a:t>
            </a:r>
            <a:r>
              <a:rPr sz="2400" spc="5" dirty="0">
                <a:latin typeface="Times New Roman"/>
                <a:cs typeface="Times New Roman"/>
              </a:rPr>
              <a:t> </a:t>
            </a:r>
            <a:r>
              <a:rPr sz="2400" spc="-5" dirty="0">
                <a:latin typeface="Times New Roman"/>
                <a:cs typeface="Times New Roman"/>
              </a:rPr>
              <a:t>daha</a:t>
            </a:r>
            <a:r>
              <a:rPr sz="2400" dirty="0">
                <a:latin typeface="Times New Roman"/>
                <a:cs typeface="Times New Roman"/>
              </a:rPr>
              <a:t> </a:t>
            </a:r>
            <a:r>
              <a:rPr sz="2400" spc="-5" dirty="0">
                <a:latin typeface="Times New Roman"/>
                <a:cs typeface="Times New Roman"/>
              </a:rPr>
              <a:t>çok</a:t>
            </a:r>
            <a:r>
              <a:rPr sz="2400" dirty="0">
                <a:latin typeface="Times New Roman"/>
                <a:cs typeface="Times New Roman"/>
              </a:rPr>
              <a:t> </a:t>
            </a:r>
            <a:r>
              <a:rPr sz="2400" spc="-5" dirty="0">
                <a:latin typeface="Times New Roman"/>
                <a:cs typeface="Times New Roman"/>
              </a:rPr>
              <a:t>karmaşık </a:t>
            </a:r>
            <a:r>
              <a:rPr sz="2400" dirty="0">
                <a:latin typeface="Times New Roman"/>
                <a:cs typeface="Times New Roman"/>
              </a:rPr>
              <a:t> </a:t>
            </a:r>
            <a:r>
              <a:rPr sz="2400" spc="-5" dirty="0">
                <a:latin typeface="Times New Roman"/>
                <a:cs typeface="Times New Roman"/>
              </a:rPr>
              <a:t>problemleri</a:t>
            </a:r>
            <a:r>
              <a:rPr sz="2400" dirty="0">
                <a:latin typeface="Times New Roman"/>
                <a:cs typeface="Times New Roman"/>
              </a:rPr>
              <a:t> çözme</a:t>
            </a:r>
            <a:r>
              <a:rPr sz="2400" spc="5" dirty="0">
                <a:latin typeface="Times New Roman"/>
                <a:cs typeface="Times New Roman"/>
              </a:rPr>
              <a:t> </a:t>
            </a:r>
            <a:r>
              <a:rPr sz="2400" spc="-5" dirty="0">
                <a:latin typeface="Times New Roman"/>
                <a:cs typeface="Times New Roman"/>
              </a:rPr>
              <a:t>becerisi</a:t>
            </a:r>
            <a:r>
              <a:rPr sz="2400" spc="590" dirty="0">
                <a:latin typeface="Times New Roman"/>
                <a:cs typeface="Times New Roman"/>
              </a:rPr>
              <a:t> </a:t>
            </a:r>
            <a:r>
              <a:rPr sz="2400" spc="-5" dirty="0">
                <a:latin typeface="Times New Roman"/>
                <a:cs typeface="Times New Roman"/>
              </a:rPr>
              <a:t>kapsamında </a:t>
            </a:r>
            <a:r>
              <a:rPr sz="2400" dirty="0">
                <a:latin typeface="Times New Roman"/>
                <a:cs typeface="Times New Roman"/>
              </a:rPr>
              <a:t> </a:t>
            </a:r>
            <a:r>
              <a:rPr sz="2400" spc="-5" dirty="0">
                <a:latin typeface="Times New Roman"/>
                <a:cs typeface="Times New Roman"/>
              </a:rPr>
              <a:t>ele</a:t>
            </a:r>
            <a:r>
              <a:rPr sz="2400" spc="-10" dirty="0">
                <a:latin typeface="Times New Roman"/>
                <a:cs typeface="Times New Roman"/>
              </a:rPr>
              <a:t> </a:t>
            </a:r>
            <a:r>
              <a:rPr sz="2400" spc="-5" dirty="0">
                <a:latin typeface="Times New Roman"/>
                <a:cs typeface="Times New Roman"/>
              </a:rPr>
              <a:t>alınma</a:t>
            </a:r>
            <a:r>
              <a:rPr sz="2400" dirty="0">
                <a:latin typeface="Times New Roman"/>
                <a:cs typeface="Times New Roman"/>
              </a:rPr>
              <a:t> durumu…</a:t>
            </a:r>
          </a:p>
        </p:txBody>
      </p:sp>
      <p:pic>
        <p:nvPicPr>
          <p:cNvPr id="4" name="object 4"/>
          <p:cNvPicPr/>
          <p:nvPr/>
        </p:nvPicPr>
        <p:blipFill>
          <a:blip r:embed="rId2" cstate="print"/>
          <a:stretch>
            <a:fillRect/>
          </a:stretch>
        </p:blipFill>
        <p:spPr>
          <a:xfrm>
            <a:off x="7077456" y="1688592"/>
            <a:ext cx="2134997" cy="2156332"/>
          </a:xfrm>
          <a:prstGeom prst="rect">
            <a:avLst/>
          </a:prstGeom>
        </p:spPr>
      </p:pic>
      <p:pic>
        <p:nvPicPr>
          <p:cNvPr id="5" name="object 5"/>
          <p:cNvPicPr/>
          <p:nvPr/>
        </p:nvPicPr>
        <p:blipFill>
          <a:blip r:embed="rId3" cstate="print"/>
          <a:stretch>
            <a:fillRect/>
          </a:stretch>
        </p:blipFill>
        <p:spPr>
          <a:xfrm>
            <a:off x="9637776" y="3727653"/>
            <a:ext cx="1973452" cy="2762885"/>
          </a:xfrm>
          <a:prstGeom prst="rect">
            <a:avLst/>
          </a:prstGeom>
        </p:spPr>
      </p:pic>
    </p:spTree>
    <p:extLst>
      <p:ext uri="{BB962C8B-B14F-4D97-AF65-F5344CB8AC3E}">
        <p14:creationId xmlns:p14="http://schemas.microsoft.com/office/powerpoint/2010/main" val="1261236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643888"/>
            <a:ext cx="10488295" cy="148907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 pos="1216660" algn="l"/>
                <a:tab pos="1682750" algn="l"/>
                <a:tab pos="2807970" algn="l"/>
                <a:tab pos="4999990" algn="l"/>
                <a:tab pos="6036945" algn="l"/>
                <a:tab pos="7893050" algn="l"/>
                <a:tab pos="8530590" algn="l"/>
                <a:tab pos="9429750" algn="l"/>
              </a:tabLst>
            </a:pPr>
            <a:r>
              <a:rPr sz="2400" spc="-5" dirty="0">
                <a:latin typeface="Times New Roman"/>
                <a:cs typeface="Times New Roman"/>
              </a:rPr>
              <a:t>Kl</a:t>
            </a:r>
            <a:r>
              <a:rPr sz="2400" spc="-15" dirty="0">
                <a:latin typeface="Times New Roman"/>
                <a:cs typeface="Times New Roman"/>
              </a:rPr>
              <a:t>a</a:t>
            </a:r>
            <a:r>
              <a:rPr sz="2400" spc="-5" dirty="0">
                <a:latin typeface="Times New Roman"/>
                <a:cs typeface="Times New Roman"/>
              </a:rPr>
              <a:t>sik</a:t>
            </a:r>
            <a:r>
              <a:rPr sz="2400" dirty="0">
                <a:latin typeface="Times New Roman"/>
                <a:cs typeface="Times New Roman"/>
              </a:rPr>
              <a:t>	ve	</a:t>
            </a:r>
            <a:r>
              <a:rPr sz="2400" spc="-10" dirty="0">
                <a:latin typeface="Times New Roman"/>
                <a:cs typeface="Times New Roman"/>
              </a:rPr>
              <a:t>e</a:t>
            </a:r>
            <a:r>
              <a:rPr sz="2400" dirty="0">
                <a:latin typeface="Times New Roman"/>
                <a:cs typeface="Times New Roman"/>
              </a:rPr>
              <a:t>di</a:t>
            </a:r>
            <a:r>
              <a:rPr sz="2400" spc="5" dirty="0">
                <a:latin typeface="Times New Roman"/>
                <a:cs typeface="Times New Roman"/>
              </a:rPr>
              <a:t>m</a:t>
            </a:r>
            <a:r>
              <a:rPr sz="2400" spc="-5" dirty="0">
                <a:latin typeface="Times New Roman"/>
                <a:cs typeface="Times New Roman"/>
              </a:rPr>
              <a:t>s</a:t>
            </a:r>
            <a:r>
              <a:rPr sz="2400" spc="-15" dirty="0">
                <a:latin typeface="Times New Roman"/>
                <a:cs typeface="Times New Roman"/>
              </a:rPr>
              <a:t>e</a:t>
            </a:r>
            <a:r>
              <a:rPr sz="2400" dirty="0">
                <a:latin typeface="Times New Roman"/>
                <a:cs typeface="Times New Roman"/>
              </a:rPr>
              <a:t>l	koşullanm</a:t>
            </a:r>
            <a:r>
              <a:rPr sz="2400" spc="-10" dirty="0">
                <a:latin typeface="Times New Roman"/>
                <a:cs typeface="Times New Roman"/>
              </a:rPr>
              <a:t>a</a:t>
            </a:r>
            <a:r>
              <a:rPr sz="2400" dirty="0">
                <a:latin typeface="Times New Roman"/>
                <a:cs typeface="Times New Roman"/>
              </a:rPr>
              <a:t>la</a:t>
            </a:r>
            <a:r>
              <a:rPr sz="2400" spc="-15" dirty="0">
                <a:latin typeface="Times New Roman"/>
                <a:cs typeface="Times New Roman"/>
              </a:rPr>
              <a:t>r</a:t>
            </a:r>
            <a:r>
              <a:rPr sz="2400" dirty="0">
                <a:latin typeface="Times New Roman"/>
                <a:cs typeface="Times New Roman"/>
              </a:rPr>
              <a:t>da	bir</a:t>
            </a:r>
            <a:r>
              <a:rPr sz="2400" spc="5" dirty="0">
                <a:latin typeface="Times New Roman"/>
                <a:cs typeface="Times New Roman"/>
              </a:rPr>
              <a:t>e</a:t>
            </a:r>
            <a:r>
              <a:rPr sz="2400" spc="-75" dirty="0">
                <a:latin typeface="Times New Roman"/>
                <a:cs typeface="Times New Roman"/>
              </a:rPr>
              <a:t>y</a:t>
            </a:r>
            <a:r>
              <a:rPr sz="2400" dirty="0">
                <a:latin typeface="Times New Roman"/>
                <a:cs typeface="Times New Roman"/>
              </a:rPr>
              <a:t>in	</a:t>
            </a:r>
            <a:r>
              <a:rPr sz="2400" spc="20" dirty="0">
                <a:latin typeface="Times New Roman"/>
                <a:cs typeface="Times New Roman"/>
              </a:rPr>
              <a:t>ö</a:t>
            </a:r>
            <a:r>
              <a:rPr sz="2400" dirty="0">
                <a:latin typeface="Times New Roman"/>
                <a:cs typeface="Times New Roman"/>
              </a:rPr>
              <a:t>ğr</a:t>
            </a:r>
            <a:r>
              <a:rPr sz="2400" spc="-20" dirty="0">
                <a:latin typeface="Times New Roman"/>
                <a:cs typeface="Times New Roman"/>
              </a:rPr>
              <a:t>e</a:t>
            </a:r>
            <a:r>
              <a:rPr sz="2400" dirty="0">
                <a:latin typeface="Times New Roman"/>
                <a:cs typeface="Times New Roman"/>
              </a:rPr>
              <a:t>n</a:t>
            </a:r>
            <a:r>
              <a:rPr sz="2400" spc="-10" dirty="0">
                <a:latin typeface="Times New Roman"/>
                <a:cs typeface="Times New Roman"/>
              </a:rPr>
              <a:t>e</a:t>
            </a:r>
            <a:r>
              <a:rPr sz="2400" dirty="0">
                <a:latin typeface="Times New Roman"/>
                <a:cs typeface="Times New Roman"/>
              </a:rPr>
              <a:t>bi</a:t>
            </a:r>
            <a:r>
              <a:rPr sz="2400" spc="5" dirty="0">
                <a:latin typeface="Times New Roman"/>
                <a:cs typeface="Times New Roman"/>
              </a:rPr>
              <a:t>l</a:t>
            </a:r>
            <a:r>
              <a:rPr sz="2400" dirty="0">
                <a:latin typeface="Times New Roman"/>
                <a:cs typeface="Times New Roman"/>
              </a:rPr>
              <a:t>mek	için	</a:t>
            </a:r>
            <a:r>
              <a:rPr sz="2400" spc="-25" dirty="0">
                <a:latin typeface="Times New Roman"/>
                <a:cs typeface="Times New Roman"/>
              </a:rPr>
              <a:t>b</a:t>
            </a:r>
            <a:r>
              <a:rPr sz="2400" spc="-20" dirty="0">
                <a:latin typeface="Times New Roman"/>
                <a:cs typeface="Times New Roman"/>
              </a:rPr>
              <a:t>i</a:t>
            </a:r>
            <a:r>
              <a:rPr sz="2400" spc="10" dirty="0">
                <a:latin typeface="Times New Roman"/>
                <a:cs typeface="Times New Roman"/>
              </a:rPr>
              <a:t>zz</a:t>
            </a:r>
            <a:r>
              <a:rPr sz="2400" spc="-10" dirty="0">
                <a:latin typeface="Times New Roman"/>
                <a:cs typeface="Times New Roman"/>
              </a:rPr>
              <a:t>a</a:t>
            </a:r>
            <a:r>
              <a:rPr sz="2400" dirty="0">
                <a:latin typeface="Times New Roman"/>
                <a:cs typeface="Times New Roman"/>
              </a:rPr>
              <a:t>t	den</a:t>
            </a:r>
            <a:r>
              <a:rPr sz="2400" spc="35" dirty="0">
                <a:latin typeface="Times New Roman"/>
                <a:cs typeface="Times New Roman"/>
              </a:rPr>
              <a:t>e</a:t>
            </a:r>
            <a:r>
              <a:rPr sz="2400" spc="-70" dirty="0">
                <a:latin typeface="Times New Roman"/>
                <a:cs typeface="Times New Roman"/>
              </a:rPr>
              <a:t>y</a:t>
            </a:r>
            <a:r>
              <a:rPr sz="2400" dirty="0">
                <a:latin typeface="Times New Roman"/>
                <a:cs typeface="Times New Roman"/>
              </a:rPr>
              <a:t>im  </a:t>
            </a:r>
            <a:r>
              <a:rPr sz="2400" spc="-10" dirty="0">
                <a:latin typeface="Times New Roman"/>
                <a:cs typeface="Times New Roman"/>
              </a:rPr>
              <a:t>geçirmesi</a:t>
            </a:r>
            <a:r>
              <a:rPr sz="2400" spc="25" dirty="0">
                <a:latin typeface="Times New Roman"/>
                <a:cs typeface="Times New Roman"/>
              </a:rPr>
              <a:t> </a:t>
            </a:r>
            <a:r>
              <a:rPr sz="2400" spc="-5" dirty="0">
                <a:latin typeface="Times New Roman"/>
                <a:cs typeface="Times New Roman"/>
              </a:rPr>
              <a:t>temel</a:t>
            </a:r>
            <a:r>
              <a:rPr sz="2400" spc="-20" dirty="0">
                <a:latin typeface="Times New Roman"/>
                <a:cs typeface="Times New Roman"/>
              </a:rPr>
              <a:t> </a:t>
            </a:r>
            <a:r>
              <a:rPr sz="2400" dirty="0">
                <a:latin typeface="Times New Roman"/>
                <a:cs typeface="Times New Roman"/>
              </a:rPr>
              <a:t>koşul…</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Bizzat</a:t>
            </a:r>
            <a:r>
              <a:rPr sz="2400" spc="-15" dirty="0">
                <a:latin typeface="Times New Roman"/>
                <a:cs typeface="Times New Roman"/>
              </a:rPr>
              <a:t> </a:t>
            </a:r>
            <a:r>
              <a:rPr sz="2400" spc="-40" dirty="0">
                <a:latin typeface="Times New Roman"/>
                <a:cs typeface="Times New Roman"/>
              </a:rPr>
              <a:t>ya</a:t>
            </a:r>
            <a:r>
              <a:rPr sz="2400" spc="70" dirty="0">
                <a:latin typeface="Times New Roman"/>
                <a:cs typeface="Times New Roman"/>
              </a:rPr>
              <a:t> </a:t>
            </a:r>
            <a:r>
              <a:rPr sz="2400" dirty="0">
                <a:latin typeface="Times New Roman"/>
                <a:cs typeface="Times New Roman"/>
              </a:rPr>
              <a:t>da</a:t>
            </a:r>
            <a:r>
              <a:rPr sz="2400" spc="-10" dirty="0">
                <a:latin typeface="Times New Roman"/>
                <a:cs typeface="Times New Roman"/>
              </a:rPr>
              <a:t> doğrudan</a:t>
            </a:r>
            <a:r>
              <a:rPr sz="2400" spc="55" dirty="0">
                <a:latin typeface="Times New Roman"/>
                <a:cs typeface="Times New Roman"/>
              </a:rPr>
              <a:t> </a:t>
            </a:r>
            <a:r>
              <a:rPr sz="2400" spc="-5" dirty="0">
                <a:latin typeface="Times New Roman"/>
                <a:cs typeface="Times New Roman"/>
              </a:rPr>
              <a:t>ceza</a:t>
            </a:r>
            <a:r>
              <a:rPr sz="2400" dirty="0">
                <a:latin typeface="Times New Roman"/>
                <a:cs typeface="Times New Roman"/>
              </a:rPr>
              <a:t> </a:t>
            </a:r>
            <a:r>
              <a:rPr sz="2400" spc="-5" dirty="0">
                <a:latin typeface="Times New Roman"/>
                <a:cs typeface="Times New Roman"/>
              </a:rPr>
              <a:t>almadığımız</a:t>
            </a:r>
            <a:r>
              <a:rPr sz="2400" spc="-20" dirty="0">
                <a:latin typeface="Times New Roman"/>
                <a:cs typeface="Times New Roman"/>
              </a:rPr>
              <a:t> </a:t>
            </a:r>
            <a:r>
              <a:rPr sz="2400" spc="-5" dirty="0">
                <a:latin typeface="Times New Roman"/>
                <a:cs typeface="Times New Roman"/>
              </a:rPr>
              <a:t>hâlde</a:t>
            </a:r>
            <a:r>
              <a:rPr sz="2400" spc="25" dirty="0">
                <a:latin typeface="Times New Roman"/>
                <a:cs typeface="Times New Roman"/>
              </a:rPr>
              <a:t> </a:t>
            </a:r>
            <a:r>
              <a:rPr sz="2400" dirty="0">
                <a:latin typeface="Times New Roman"/>
                <a:cs typeface="Times New Roman"/>
              </a:rPr>
              <a:t>bazı</a:t>
            </a:r>
            <a:r>
              <a:rPr sz="2400" spc="-15" dirty="0">
                <a:latin typeface="Times New Roman"/>
                <a:cs typeface="Times New Roman"/>
              </a:rPr>
              <a:t> </a:t>
            </a:r>
            <a:r>
              <a:rPr sz="2400" spc="-5" dirty="0">
                <a:latin typeface="Times New Roman"/>
                <a:cs typeface="Times New Roman"/>
              </a:rPr>
              <a:t>davranışları</a:t>
            </a:r>
            <a:r>
              <a:rPr sz="2400" spc="5" dirty="0">
                <a:latin typeface="Times New Roman"/>
                <a:cs typeface="Times New Roman"/>
              </a:rPr>
              <a:t> </a:t>
            </a:r>
            <a:r>
              <a:rPr sz="2400" dirty="0">
                <a:latin typeface="Times New Roman"/>
                <a:cs typeface="Times New Roman"/>
              </a:rPr>
              <a:t>kazanabiliriz…</a:t>
            </a:r>
            <a:endParaRPr sz="2400">
              <a:latin typeface="Times New Roman"/>
              <a:cs typeface="Times New Roman"/>
            </a:endParaRPr>
          </a:p>
        </p:txBody>
      </p:sp>
      <p:sp>
        <p:nvSpPr>
          <p:cNvPr id="3" name="object 3"/>
          <p:cNvSpPr txBox="1">
            <a:spLocks noGrp="1"/>
          </p:cNvSpPr>
          <p:nvPr>
            <p:ph type="title"/>
          </p:nvPr>
        </p:nvSpPr>
        <p:spPr>
          <a:xfrm>
            <a:off x="917244" y="725881"/>
            <a:ext cx="532701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a:t>
            </a:r>
            <a:r>
              <a:rPr i="0" spc="-25" dirty="0">
                <a:latin typeface="Times New Roman"/>
                <a:cs typeface="Times New Roman"/>
              </a:rPr>
              <a:t> </a:t>
            </a:r>
            <a:r>
              <a:rPr i="0" spc="-5" dirty="0">
                <a:latin typeface="Times New Roman"/>
                <a:cs typeface="Times New Roman"/>
              </a:rPr>
              <a:t>Gözlem </a:t>
            </a:r>
            <a:r>
              <a:rPr i="0" spc="5" dirty="0">
                <a:latin typeface="Times New Roman"/>
                <a:cs typeface="Times New Roman"/>
              </a:rPr>
              <a:t>yoluyla</a:t>
            </a:r>
            <a:r>
              <a:rPr i="0" spc="-75" dirty="0">
                <a:latin typeface="Times New Roman"/>
                <a:cs typeface="Times New Roman"/>
              </a:rPr>
              <a:t> </a:t>
            </a:r>
            <a:r>
              <a:rPr i="0" spc="-10" dirty="0">
                <a:latin typeface="Times New Roman"/>
                <a:cs typeface="Times New Roman"/>
              </a:rPr>
              <a:t>öğrenme</a:t>
            </a:r>
          </a:p>
        </p:txBody>
      </p:sp>
    </p:spTree>
    <p:extLst>
      <p:ext uri="{BB962C8B-B14F-4D97-AF65-F5344CB8AC3E}">
        <p14:creationId xmlns:p14="http://schemas.microsoft.com/office/powerpoint/2010/main" val="730419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33290" y="1669744"/>
            <a:ext cx="2967990" cy="362585"/>
          </a:xfrm>
          <a:prstGeom prst="rect">
            <a:avLst/>
          </a:prstGeom>
        </p:spPr>
        <p:txBody>
          <a:bodyPr vert="horz" wrap="square" lIns="0" tIns="13970" rIns="0" bIns="0" rtlCol="0">
            <a:spAutoFit/>
          </a:bodyPr>
          <a:lstStyle/>
          <a:p>
            <a:pPr marL="241300" indent="-228600">
              <a:lnSpc>
                <a:spcPct val="100000"/>
              </a:lnSpc>
              <a:spcBef>
                <a:spcPts val="110"/>
              </a:spcBef>
              <a:buFont typeface="Arial MT"/>
              <a:buChar char="•"/>
              <a:tabLst>
                <a:tab pos="240665" algn="l"/>
                <a:tab pos="241300" algn="l"/>
              </a:tabLst>
            </a:pPr>
            <a:r>
              <a:rPr sz="2200" dirty="0">
                <a:latin typeface="Times New Roman"/>
                <a:cs typeface="Times New Roman"/>
              </a:rPr>
              <a:t>Albert</a:t>
            </a:r>
            <a:r>
              <a:rPr sz="2200" spc="-55" dirty="0">
                <a:latin typeface="Times New Roman"/>
                <a:cs typeface="Times New Roman"/>
              </a:rPr>
              <a:t> </a:t>
            </a:r>
            <a:r>
              <a:rPr sz="2200" dirty="0">
                <a:latin typeface="Times New Roman"/>
                <a:cs typeface="Times New Roman"/>
              </a:rPr>
              <a:t>Bandura,</a:t>
            </a:r>
            <a:r>
              <a:rPr sz="2200" spc="-35" dirty="0">
                <a:latin typeface="Times New Roman"/>
                <a:cs typeface="Times New Roman"/>
              </a:rPr>
              <a:t> </a:t>
            </a:r>
            <a:r>
              <a:rPr sz="2200" dirty="0">
                <a:latin typeface="Times New Roman"/>
                <a:cs typeface="Times New Roman"/>
              </a:rPr>
              <a:t>1965…</a:t>
            </a:r>
            <a:endParaRPr sz="2200">
              <a:latin typeface="Times New Roman"/>
              <a:cs typeface="Times New Roman"/>
            </a:endParaRPr>
          </a:p>
        </p:txBody>
      </p:sp>
      <p:sp>
        <p:nvSpPr>
          <p:cNvPr id="3" name="object 3"/>
          <p:cNvSpPr txBox="1"/>
          <p:nvPr/>
        </p:nvSpPr>
        <p:spPr>
          <a:xfrm>
            <a:off x="4733290" y="2340686"/>
            <a:ext cx="4251960" cy="362585"/>
          </a:xfrm>
          <a:prstGeom prst="rect">
            <a:avLst/>
          </a:prstGeom>
        </p:spPr>
        <p:txBody>
          <a:bodyPr vert="horz" wrap="square" lIns="0" tIns="13970" rIns="0" bIns="0" rtlCol="0">
            <a:spAutoFit/>
          </a:bodyPr>
          <a:lstStyle/>
          <a:p>
            <a:pPr marL="241300" indent="-228600">
              <a:lnSpc>
                <a:spcPct val="100000"/>
              </a:lnSpc>
              <a:spcBef>
                <a:spcPts val="110"/>
              </a:spcBef>
              <a:buFont typeface="Arial MT"/>
              <a:buChar char="•"/>
              <a:tabLst>
                <a:tab pos="240665" algn="l"/>
                <a:tab pos="241300" algn="l"/>
                <a:tab pos="1265555" algn="l"/>
                <a:tab pos="1789430" algn="l"/>
                <a:tab pos="2917825" algn="l"/>
              </a:tabLst>
            </a:pPr>
            <a:r>
              <a:rPr sz="2200" spc="-5" dirty="0">
                <a:latin typeface="Times New Roman"/>
                <a:cs typeface="Times New Roman"/>
              </a:rPr>
              <a:t>‘Belirli	bir	ortamda	davranışları</a:t>
            </a:r>
            <a:endParaRPr sz="2200">
              <a:latin typeface="Times New Roman"/>
              <a:cs typeface="Times New Roman"/>
            </a:endParaRPr>
          </a:p>
        </p:txBody>
      </p:sp>
      <p:sp>
        <p:nvSpPr>
          <p:cNvPr id="4" name="object 4"/>
          <p:cNvSpPr txBox="1"/>
          <p:nvPr/>
        </p:nvSpPr>
        <p:spPr>
          <a:xfrm>
            <a:off x="9172193" y="2340686"/>
            <a:ext cx="2238375" cy="362585"/>
          </a:xfrm>
          <a:prstGeom prst="rect">
            <a:avLst/>
          </a:prstGeom>
        </p:spPr>
        <p:txBody>
          <a:bodyPr vert="horz" wrap="square" lIns="0" tIns="13970" rIns="0" bIns="0" rtlCol="0">
            <a:spAutoFit/>
          </a:bodyPr>
          <a:lstStyle/>
          <a:p>
            <a:pPr marL="12700">
              <a:lnSpc>
                <a:spcPct val="100000"/>
              </a:lnSpc>
              <a:spcBef>
                <a:spcPts val="110"/>
              </a:spcBef>
              <a:tabLst>
                <a:tab pos="1484630" algn="l"/>
                <a:tab pos="1960245" algn="l"/>
              </a:tabLst>
            </a:pPr>
            <a:r>
              <a:rPr sz="2200" dirty="0">
                <a:latin typeface="Times New Roman"/>
                <a:cs typeface="Times New Roman"/>
              </a:rPr>
              <a:t>pe</a:t>
            </a:r>
            <a:r>
              <a:rPr sz="2200" spc="-20" dirty="0">
                <a:latin typeface="Times New Roman"/>
                <a:cs typeface="Times New Roman"/>
              </a:rPr>
              <a:t>k</a:t>
            </a:r>
            <a:r>
              <a:rPr sz="2200" spc="5" dirty="0">
                <a:latin typeface="Times New Roman"/>
                <a:cs typeface="Times New Roman"/>
              </a:rPr>
              <a:t>i</a:t>
            </a:r>
            <a:r>
              <a:rPr sz="2200" spc="-25" dirty="0">
                <a:latin typeface="Times New Roman"/>
                <a:cs typeface="Times New Roman"/>
              </a:rPr>
              <a:t>ş</a:t>
            </a:r>
            <a:r>
              <a:rPr sz="2200" spc="5" dirty="0">
                <a:latin typeface="Times New Roman"/>
                <a:cs typeface="Times New Roman"/>
              </a:rPr>
              <a:t>ti</a:t>
            </a:r>
            <a:r>
              <a:rPr sz="2200" spc="-20" dirty="0">
                <a:latin typeface="Times New Roman"/>
                <a:cs typeface="Times New Roman"/>
              </a:rPr>
              <a:t>r</a:t>
            </a:r>
            <a:r>
              <a:rPr sz="2200" spc="5" dirty="0">
                <a:latin typeface="Times New Roman"/>
                <a:cs typeface="Times New Roman"/>
              </a:rPr>
              <a:t>i</a:t>
            </a:r>
            <a:r>
              <a:rPr sz="2200" spc="-20" dirty="0">
                <a:latin typeface="Times New Roman"/>
                <a:cs typeface="Times New Roman"/>
              </a:rPr>
              <a:t>l</a:t>
            </a:r>
            <a:r>
              <a:rPr sz="2200" dirty="0">
                <a:latin typeface="Times New Roman"/>
                <a:cs typeface="Times New Roman"/>
              </a:rPr>
              <a:t>en	</a:t>
            </a:r>
            <a:r>
              <a:rPr sz="2200" spc="-25" dirty="0">
                <a:latin typeface="Times New Roman"/>
                <a:cs typeface="Times New Roman"/>
              </a:rPr>
              <a:t>y</a:t>
            </a:r>
            <a:r>
              <a:rPr sz="2200" dirty="0">
                <a:latin typeface="Times New Roman"/>
                <a:cs typeface="Times New Roman"/>
              </a:rPr>
              <a:t>a	</a:t>
            </a:r>
            <a:r>
              <a:rPr sz="2200" spc="-5" dirty="0">
                <a:latin typeface="Times New Roman"/>
                <a:cs typeface="Times New Roman"/>
              </a:rPr>
              <a:t>da</a:t>
            </a:r>
            <a:endParaRPr sz="2200">
              <a:latin typeface="Times New Roman"/>
              <a:cs typeface="Times New Roman"/>
            </a:endParaRPr>
          </a:p>
        </p:txBody>
      </p:sp>
      <p:sp>
        <p:nvSpPr>
          <p:cNvPr id="5" name="object 5"/>
          <p:cNvSpPr txBox="1"/>
          <p:nvPr/>
        </p:nvSpPr>
        <p:spPr>
          <a:xfrm>
            <a:off x="4733290" y="2676524"/>
            <a:ext cx="6678295" cy="2710180"/>
          </a:xfrm>
          <a:prstGeom prst="rect">
            <a:avLst/>
          </a:prstGeom>
        </p:spPr>
        <p:txBody>
          <a:bodyPr vert="horz" wrap="square" lIns="0" tIns="13335" rIns="0" bIns="0" rtlCol="0">
            <a:spAutoFit/>
          </a:bodyPr>
          <a:lstStyle/>
          <a:p>
            <a:pPr marL="241300" marR="8890" algn="just">
              <a:lnSpc>
                <a:spcPct val="100000"/>
              </a:lnSpc>
              <a:spcBef>
                <a:spcPts val="105"/>
              </a:spcBef>
            </a:pPr>
            <a:r>
              <a:rPr sz="2200" spc="-5" dirty="0">
                <a:latin typeface="Times New Roman"/>
                <a:cs typeface="Times New Roman"/>
              </a:rPr>
              <a:t>cezalandıran</a:t>
            </a:r>
            <a:r>
              <a:rPr sz="2200" dirty="0">
                <a:latin typeface="Times New Roman"/>
                <a:cs typeface="Times New Roman"/>
              </a:rPr>
              <a:t> </a:t>
            </a:r>
            <a:r>
              <a:rPr sz="2200" spc="-5" dirty="0">
                <a:latin typeface="Times New Roman"/>
                <a:cs typeface="Times New Roman"/>
              </a:rPr>
              <a:t>bir</a:t>
            </a:r>
            <a:r>
              <a:rPr sz="2200" dirty="0">
                <a:latin typeface="Times New Roman"/>
                <a:cs typeface="Times New Roman"/>
              </a:rPr>
              <a:t> </a:t>
            </a:r>
            <a:r>
              <a:rPr sz="2200" spc="-10" dirty="0">
                <a:latin typeface="Times New Roman"/>
                <a:cs typeface="Times New Roman"/>
              </a:rPr>
              <a:t>başka</a:t>
            </a:r>
            <a:r>
              <a:rPr sz="2200" spc="-5" dirty="0">
                <a:latin typeface="Times New Roman"/>
                <a:cs typeface="Times New Roman"/>
              </a:rPr>
              <a:t> kişiyi</a:t>
            </a:r>
            <a:r>
              <a:rPr sz="2200" dirty="0">
                <a:latin typeface="Times New Roman"/>
                <a:cs typeface="Times New Roman"/>
              </a:rPr>
              <a:t> </a:t>
            </a:r>
            <a:r>
              <a:rPr sz="2200" spc="-5" dirty="0">
                <a:latin typeface="Times New Roman"/>
                <a:cs typeface="Times New Roman"/>
              </a:rPr>
              <a:t>gözlediğimizde,</a:t>
            </a:r>
            <a:r>
              <a:rPr sz="2200" dirty="0">
                <a:latin typeface="Times New Roman"/>
                <a:cs typeface="Times New Roman"/>
              </a:rPr>
              <a:t> </a:t>
            </a:r>
            <a:r>
              <a:rPr sz="2200" spc="-5" dirty="0">
                <a:latin typeface="Times New Roman"/>
                <a:cs typeface="Times New Roman"/>
              </a:rPr>
              <a:t>aynı </a:t>
            </a:r>
            <a:r>
              <a:rPr sz="2200" dirty="0">
                <a:latin typeface="Times New Roman"/>
                <a:cs typeface="Times New Roman"/>
              </a:rPr>
              <a:t> </a:t>
            </a:r>
            <a:r>
              <a:rPr sz="2200" spc="-5" dirty="0">
                <a:latin typeface="Times New Roman"/>
                <a:cs typeface="Times New Roman"/>
              </a:rPr>
              <a:t>ortamda </a:t>
            </a:r>
            <a:r>
              <a:rPr sz="2200" spc="5" dirty="0">
                <a:latin typeface="Times New Roman"/>
                <a:cs typeface="Times New Roman"/>
              </a:rPr>
              <a:t>o </a:t>
            </a:r>
            <a:r>
              <a:rPr sz="2200" spc="-5" dirty="0">
                <a:latin typeface="Times New Roman"/>
                <a:cs typeface="Times New Roman"/>
              </a:rPr>
              <a:t>davranışları</a:t>
            </a:r>
            <a:r>
              <a:rPr sz="2200" dirty="0">
                <a:latin typeface="Times New Roman"/>
                <a:cs typeface="Times New Roman"/>
              </a:rPr>
              <a:t> </a:t>
            </a:r>
            <a:r>
              <a:rPr sz="2200" spc="-10" dirty="0">
                <a:latin typeface="Times New Roman"/>
                <a:cs typeface="Times New Roman"/>
              </a:rPr>
              <a:t>tekrarlama</a:t>
            </a:r>
            <a:r>
              <a:rPr sz="2200" spc="-5" dirty="0">
                <a:latin typeface="Times New Roman"/>
                <a:cs typeface="Times New Roman"/>
              </a:rPr>
              <a:t> </a:t>
            </a:r>
            <a:r>
              <a:rPr sz="2200" spc="-15" dirty="0">
                <a:latin typeface="Times New Roman"/>
                <a:cs typeface="Times New Roman"/>
              </a:rPr>
              <a:t>ya</a:t>
            </a:r>
            <a:r>
              <a:rPr sz="2200" spc="-10" dirty="0">
                <a:latin typeface="Times New Roman"/>
                <a:cs typeface="Times New Roman"/>
              </a:rPr>
              <a:t> </a:t>
            </a:r>
            <a:r>
              <a:rPr sz="2200" dirty="0">
                <a:latin typeface="Times New Roman"/>
                <a:cs typeface="Times New Roman"/>
              </a:rPr>
              <a:t>da </a:t>
            </a:r>
            <a:r>
              <a:rPr sz="2200" spc="-5" dirty="0">
                <a:latin typeface="Times New Roman"/>
                <a:cs typeface="Times New Roman"/>
              </a:rPr>
              <a:t>tekrarlamama </a:t>
            </a:r>
            <a:r>
              <a:rPr sz="2200" dirty="0">
                <a:latin typeface="Times New Roman"/>
                <a:cs typeface="Times New Roman"/>
              </a:rPr>
              <a:t> olasılığımız</a:t>
            </a:r>
            <a:r>
              <a:rPr sz="2200" spc="-35" dirty="0">
                <a:latin typeface="Times New Roman"/>
                <a:cs typeface="Times New Roman"/>
              </a:rPr>
              <a:t> </a:t>
            </a:r>
            <a:r>
              <a:rPr sz="2200" spc="-15" dirty="0">
                <a:latin typeface="Times New Roman"/>
                <a:cs typeface="Times New Roman"/>
              </a:rPr>
              <a:t>artar.’</a:t>
            </a:r>
            <a:endParaRPr sz="2200" dirty="0">
              <a:latin typeface="Times New Roman"/>
              <a:cs typeface="Times New Roman"/>
            </a:endParaRPr>
          </a:p>
          <a:p>
            <a:pPr>
              <a:lnSpc>
                <a:spcPct val="100000"/>
              </a:lnSpc>
            </a:pPr>
            <a:endParaRPr sz="2300" dirty="0">
              <a:latin typeface="Times New Roman"/>
              <a:cs typeface="Times New Roman"/>
            </a:endParaRPr>
          </a:p>
          <a:p>
            <a:pPr marL="241300" marR="5080" indent="-228600" algn="just">
              <a:lnSpc>
                <a:spcPct val="100000"/>
              </a:lnSpc>
              <a:buFont typeface="Arial MT"/>
              <a:buChar char="•"/>
              <a:tabLst>
                <a:tab pos="241300" algn="l"/>
              </a:tabLst>
            </a:pPr>
            <a:r>
              <a:rPr sz="2200" spc="-5" dirty="0">
                <a:latin typeface="Times New Roman"/>
                <a:cs typeface="Times New Roman"/>
              </a:rPr>
              <a:t>Gelişimsel</a:t>
            </a:r>
            <a:r>
              <a:rPr sz="2200" dirty="0">
                <a:latin typeface="Times New Roman"/>
                <a:cs typeface="Times New Roman"/>
              </a:rPr>
              <a:t> </a:t>
            </a:r>
            <a:r>
              <a:rPr sz="2200" spc="-5" dirty="0">
                <a:latin typeface="Times New Roman"/>
                <a:cs typeface="Times New Roman"/>
              </a:rPr>
              <a:t>süreçte</a:t>
            </a:r>
            <a:r>
              <a:rPr sz="2200" dirty="0">
                <a:latin typeface="Times New Roman"/>
                <a:cs typeface="Times New Roman"/>
              </a:rPr>
              <a:t> </a:t>
            </a:r>
            <a:r>
              <a:rPr sz="2200" spc="-5" dirty="0">
                <a:latin typeface="Times New Roman"/>
                <a:cs typeface="Times New Roman"/>
              </a:rPr>
              <a:t>sosyal</a:t>
            </a:r>
            <a:r>
              <a:rPr sz="2200" dirty="0">
                <a:latin typeface="Times New Roman"/>
                <a:cs typeface="Times New Roman"/>
              </a:rPr>
              <a:t> </a:t>
            </a:r>
            <a:r>
              <a:rPr sz="2200" spc="-5" dirty="0">
                <a:latin typeface="Times New Roman"/>
                <a:cs typeface="Times New Roman"/>
              </a:rPr>
              <a:t>öğrenmelerimizin</a:t>
            </a:r>
            <a:r>
              <a:rPr sz="2200" dirty="0">
                <a:latin typeface="Times New Roman"/>
                <a:cs typeface="Times New Roman"/>
              </a:rPr>
              <a:t> </a:t>
            </a:r>
            <a:r>
              <a:rPr sz="2200" spc="-5" dirty="0">
                <a:latin typeface="Times New Roman"/>
                <a:cs typeface="Times New Roman"/>
              </a:rPr>
              <a:t>çoğu </a:t>
            </a:r>
            <a:r>
              <a:rPr sz="2200" dirty="0">
                <a:latin typeface="Times New Roman"/>
                <a:cs typeface="Times New Roman"/>
              </a:rPr>
              <a:t> başkalarının </a:t>
            </a:r>
            <a:r>
              <a:rPr sz="2200" spc="-5" dirty="0">
                <a:latin typeface="Times New Roman"/>
                <a:cs typeface="Times New Roman"/>
              </a:rPr>
              <a:t>davranışlarının sonuçlarını gözleyerek </a:t>
            </a:r>
            <a:r>
              <a:rPr sz="2200" spc="5" dirty="0">
                <a:latin typeface="Times New Roman"/>
                <a:cs typeface="Times New Roman"/>
              </a:rPr>
              <a:t>hatta </a:t>
            </a:r>
            <a:r>
              <a:rPr sz="2200" spc="10" dirty="0">
                <a:latin typeface="Times New Roman"/>
                <a:cs typeface="Times New Roman"/>
              </a:rPr>
              <a:t> </a:t>
            </a:r>
            <a:r>
              <a:rPr sz="2200" dirty="0">
                <a:latin typeface="Times New Roman"/>
                <a:cs typeface="Times New Roman"/>
              </a:rPr>
              <a:t>duyarak</a:t>
            </a:r>
            <a:r>
              <a:rPr sz="2200" spc="5" dirty="0">
                <a:latin typeface="Times New Roman"/>
                <a:cs typeface="Times New Roman"/>
              </a:rPr>
              <a:t> </a:t>
            </a:r>
            <a:r>
              <a:rPr sz="2200" spc="-10" dirty="0">
                <a:latin typeface="Times New Roman"/>
                <a:cs typeface="Times New Roman"/>
              </a:rPr>
              <a:t>ya</a:t>
            </a:r>
            <a:r>
              <a:rPr sz="2200" spc="-5" dirty="0">
                <a:latin typeface="Times New Roman"/>
                <a:cs typeface="Times New Roman"/>
              </a:rPr>
              <a:t> </a:t>
            </a:r>
            <a:r>
              <a:rPr sz="2200" dirty="0">
                <a:latin typeface="Times New Roman"/>
                <a:cs typeface="Times New Roman"/>
              </a:rPr>
              <a:t>da</a:t>
            </a:r>
            <a:r>
              <a:rPr sz="2200" spc="5" dirty="0">
                <a:latin typeface="Times New Roman"/>
                <a:cs typeface="Times New Roman"/>
              </a:rPr>
              <a:t> </a:t>
            </a:r>
            <a:r>
              <a:rPr sz="2200" dirty="0">
                <a:latin typeface="Times New Roman"/>
                <a:cs typeface="Times New Roman"/>
              </a:rPr>
              <a:t>okuyarak</a:t>
            </a:r>
            <a:r>
              <a:rPr sz="2200" spc="5" dirty="0">
                <a:latin typeface="Times New Roman"/>
                <a:cs typeface="Times New Roman"/>
              </a:rPr>
              <a:t> </a:t>
            </a:r>
            <a:r>
              <a:rPr sz="2200" dirty="0">
                <a:latin typeface="Times New Roman"/>
                <a:cs typeface="Times New Roman"/>
              </a:rPr>
              <a:t>dolaylı</a:t>
            </a:r>
            <a:r>
              <a:rPr sz="2200" spc="5" dirty="0">
                <a:latin typeface="Times New Roman"/>
                <a:cs typeface="Times New Roman"/>
              </a:rPr>
              <a:t> </a:t>
            </a:r>
            <a:r>
              <a:rPr sz="2200" spc="-5" dirty="0">
                <a:latin typeface="Times New Roman"/>
                <a:cs typeface="Times New Roman"/>
              </a:rPr>
              <a:t>yollarla </a:t>
            </a:r>
            <a:r>
              <a:rPr sz="2200" dirty="0">
                <a:latin typeface="Times New Roman"/>
                <a:cs typeface="Times New Roman"/>
              </a:rPr>
              <a:t> </a:t>
            </a:r>
            <a:r>
              <a:rPr sz="2200" spc="-5" dirty="0">
                <a:latin typeface="Times New Roman"/>
                <a:cs typeface="Times New Roman"/>
              </a:rPr>
              <a:t>gerçekleşmekte…</a:t>
            </a:r>
            <a:endParaRPr sz="2200" dirty="0">
              <a:latin typeface="Times New Roman"/>
              <a:cs typeface="Times New Roman"/>
            </a:endParaRPr>
          </a:p>
        </p:txBody>
      </p:sp>
      <p:sp>
        <p:nvSpPr>
          <p:cNvPr id="7" name="object 7"/>
          <p:cNvSpPr txBox="1">
            <a:spLocks noGrp="1"/>
          </p:cNvSpPr>
          <p:nvPr>
            <p:ph type="title"/>
          </p:nvPr>
        </p:nvSpPr>
        <p:spPr>
          <a:xfrm>
            <a:off x="917244" y="725881"/>
            <a:ext cx="532701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a:t>
            </a:r>
            <a:r>
              <a:rPr i="0" spc="-25" dirty="0">
                <a:latin typeface="Times New Roman"/>
                <a:cs typeface="Times New Roman"/>
              </a:rPr>
              <a:t> </a:t>
            </a:r>
            <a:r>
              <a:rPr i="0" spc="-5" dirty="0">
                <a:latin typeface="Times New Roman"/>
                <a:cs typeface="Times New Roman"/>
              </a:rPr>
              <a:t>Gözlem </a:t>
            </a:r>
            <a:r>
              <a:rPr i="0" spc="5" dirty="0">
                <a:latin typeface="Times New Roman"/>
                <a:cs typeface="Times New Roman"/>
              </a:rPr>
              <a:t>yoluyla</a:t>
            </a:r>
            <a:r>
              <a:rPr i="0" spc="-75" dirty="0">
                <a:latin typeface="Times New Roman"/>
                <a:cs typeface="Times New Roman"/>
              </a:rPr>
              <a:t> </a:t>
            </a:r>
            <a:r>
              <a:rPr i="0" spc="-10" dirty="0">
                <a:latin typeface="Times New Roman"/>
                <a:cs typeface="Times New Roman"/>
              </a:rPr>
              <a:t>öğrenme</a:t>
            </a:r>
          </a:p>
        </p:txBody>
      </p:sp>
      <p:pic>
        <p:nvPicPr>
          <p:cNvPr id="8" name="Resim 7"/>
          <p:cNvPicPr>
            <a:picLocks noChangeAspect="1"/>
          </p:cNvPicPr>
          <p:nvPr/>
        </p:nvPicPr>
        <p:blipFill>
          <a:blip r:embed="rId2"/>
          <a:stretch>
            <a:fillRect/>
          </a:stretch>
        </p:blipFill>
        <p:spPr>
          <a:xfrm>
            <a:off x="1295400" y="1851036"/>
            <a:ext cx="2389030" cy="3383258"/>
          </a:xfrm>
          <a:prstGeom prst="rect">
            <a:avLst/>
          </a:prstGeom>
        </p:spPr>
      </p:pic>
    </p:spTree>
    <p:extLst>
      <p:ext uri="{BB962C8B-B14F-4D97-AF65-F5344CB8AC3E}">
        <p14:creationId xmlns:p14="http://schemas.microsoft.com/office/powerpoint/2010/main" val="419785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5775" y="1822640"/>
            <a:ext cx="9678670" cy="4667885"/>
          </a:xfrm>
          <a:prstGeom prst="rect">
            <a:avLst/>
          </a:prstGeom>
        </p:spPr>
      </p:pic>
      <p:sp>
        <p:nvSpPr>
          <p:cNvPr id="3" name="object 3"/>
          <p:cNvSpPr txBox="1">
            <a:spLocks noGrp="1"/>
          </p:cNvSpPr>
          <p:nvPr>
            <p:ph type="title"/>
          </p:nvPr>
        </p:nvSpPr>
        <p:spPr>
          <a:xfrm>
            <a:off x="1823466" y="451561"/>
            <a:ext cx="8550275" cy="1123315"/>
          </a:xfrm>
          <a:prstGeom prst="rect">
            <a:avLst/>
          </a:prstGeom>
        </p:spPr>
        <p:txBody>
          <a:bodyPr vert="horz" wrap="square" lIns="0" tIns="12700" rIns="0" bIns="0" rtlCol="0">
            <a:spAutoFit/>
          </a:bodyPr>
          <a:lstStyle/>
          <a:p>
            <a:pPr marL="2139950" marR="5080" indent="-2127885">
              <a:lnSpc>
                <a:spcPct val="100000"/>
              </a:lnSpc>
              <a:spcBef>
                <a:spcPts val="100"/>
              </a:spcBef>
            </a:pPr>
            <a:r>
              <a:rPr dirty="0"/>
              <a:t>Bobo</a:t>
            </a:r>
            <a:r>
              <a:rPr spc="5" dirty="0"/>
              <a:t> </a:t>
            </a:r>
            <a:r>
              <a:rPr dirty="0"/>
              <a:t>Doll</a:t>
            </a:r>
            <a:r>
              <a:rPr spc="-5" dirty="0"/>
              <a:t> Deneyi:</a:t>
            </a:r>
            <a:r>
              <a:rPr spc="5" dirty="0"/>
              <a:t> </a:t>
            </a:r>
            <a:r>
              <a:rPr spc="-5" dirty="0"/>
              <a:t>Şiddeti</a:t>
            </a:r>
            <a:r>
              <a:rPr spc="-20" dirty="0"/>
              <a:t> </a:t>
            </a:r>
            <a:r>
              <a:rPr spc="-5" dirty="0"/>
              <a:t>öğrenen</a:t>
            </a:r>
            <a:r>
              <a:rPr spc="5" dirty="0"/>
              <a:t> </a:t>
            </a:r>
            <a:r>
              <a:rPr dirty="0"/>
              <a:t>çocuklar! </a:t>
            </a:r>
            <a:r>
              <a:rPr spc="-885" dirty="0"/>
              <a:t> </a:t>
            </a:r>
            <a:r>
              <a:rPr spc="-5" dirty="0"/>
              <a:t>(Bandura,</a:t>
            </a:r>
            <a:r>
              <a:rPr spc="10" dirty="0"/>
              <a:t> </a:t>
            </a:r>
            <a:r>
              <a:rPr dirty="0"/>
              <a:t>1953, 1961)</a:t>
            </a:r>
          </a:p>
        </p:txBody>
      </p:sp>
    </p:spTree>
    <p:extLst>
      <p:ext uri="{BB962C8B-B14F-4D97-AF65-F5344CB8AC3E}">
        <p14:creationId xmlns:p14="http://schemas.microsoft.com/office/powerpoint/2010/main" val="2341950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8451" y="490771"/>
            <a:ext cx="6896609" cy="566822"/>
          </a:xfrm>
          <a:prstGeom prst="rect">
            <a:avLst/>
          </a:prstGeom>
        </p:spPr>
        <p:txBody>
          <a:bodyPr vert="horz" wrap="square" lIns="0" tIns="12700" rIns="0" bIns="0" rtlCol="0">
            <a:spAutoFit/>
          </a:bodyPr>
          <a:lstStyle/>
          <a:p>
            <a:pPr marL="12700">
              <a:lnSpc>
                <a:spcPct val="100000"/>
              </a:lnSpc>
              <a:spcBef>
                <a:spcPts val="100"/>
              </a:spcBef>
            </a:pPr>
            <a:r>
              <a:rPr lang="tr-TR" spc="-5" dirty="0" smtClean="0"/>
              <a:t>Dayanağı s</a:t>
            </a:r>
            <a:r>
              <a:rPr spc="-5" dirty="0" err="1" smtClean="0"/>
              <a:t>osyal</a:t>
            </a:r>
            <a:r>
              <a:rPr dirty="0" smtClean="0"/>
              <a:t> </a:t>
            </a:r>
            <a:r>
              <a:rPr spc="-5" dirty="0"/>
              <a:t>öğrenme</a:t>
            </a:r>
            <a:r>
              <a:rPr spc="-15" dirty="0"/>
              <a:t> </a:t>
            </a:r>
            <a:r>
              <a:rPr spc="-5" dirty="0"/>
              <a:t>kuramı…</a:t>
            </a:r>
          </a:p>
        </p:txBody>
      </p:sp>
      <p:sp>
        <p:nvSpPr>
          <p:cNvPr id="3" name="object 3"/>
          <p:cNvSpPr txBox="1"/>
          <p:nvPr/>
        </p:nvSpPr>
        <p:spPr>
          <a:xfrm>
            <a:off x="734669" y="1323213"/>
            <a:ext cx="10544175" cy="2586990"/>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MT"/>
              <a:buChar char="•"/>
              <a:tabLst>
                <a:tab pos="241300" algn="l"/>
              </a:tabLst>
            </a:pPr>
            <a:r>
              <a:rPr sz="2400" spc="-5" dirty="0">
                <a:latin typeface="Times New Roman"/>
                <a:cs typeface="Times New Roman"/>
              </a:rPr>
              <a:t>‘Öğrenme</a:t>
            </a:r>
            <a:r>
              <a:rPr sz="2400" dirty="0">
                <a:latin typeface="Times New Roman"/>
                <a:cs typeface="Times New Roman"/>
              </a:rPr>
              <a:t> </a:t>
            </a:r>
            <a:r>
              <a:rPr sz="2400" spc="10" dirty="0">
                <a:latin typeface="Times New Roman"/>
                <a:cs typeface="Times New Roman"/>
              </a:rPr>
              <a:t>ve</a:t>
            </a:r>
            <a:r>
              <a:rPr sz="2400" spc="15" dirty="0">
                <a:latin typeface="Times New Roman"/>
                <a:cs typeface="Times New Roman"/>
              </a:rPr>
              <a:t> </a:t>
            </a:r>
            <a:r>
              <a:rPr sz="2400" dirty="0">
                <a:latin typeface="Times New Roman"/>
                <a:cs typeface="Times New Roman"/>
              </a:rPr>
              <a:t>performans</a:t>
            </a:r>
            <a:r>
              <a:rPr sz="2400" spc="5" dirty="0">
                <a:latin typeface="Times New Roman"/>
                <a:cs typeface="Times New Roman"/>
              </a:rPr>
              <a:t> </a:t>
            </a:r>
            <a:r>
              <a:rPr sz="2400" spc="-5" dirty="0">
                <a:latin typeface="Times New Roman"/>
                <a:cs typeface="Times New Roman"/>
              </a:rPr>
              <a:t>ayrı</a:t>
            </a:r>
            <a:r>
              <a:rPr sz="2400" dirty="0">
                <a:latin typeface="Times New Roman"/>
                <a:cs typeface="Times New Roman"/>
              </a:rPr>
              <a:t> </a:t>
            </a:r>
            <a:r>
              <a:rPr sz="2400" spc="-5" dirty="0">
                <a:latin typeface="Times New Roman"/>
                <a:cs typeface="Times New Roman"/>
              </a:rPr>
              <a:t>kavramlardır</a:t>
            </a:r>
            <a:r>
              <a:rPr sz="2400" dirty="0">
                <a:latin typeface="Times New Roman"/>
                <a:cs typeface="Times New Roman"/>
              </a:rPr>
              <a:t> çünkü,</a:t>
            </a:r>
            <a:r>
              <a:rPr sz="2400" spc="5" dirty="0">
                <a:latin typeface="Times New Roman"/>
                <a:cs typeface="Times New Roman"/>
              </a:rPr>
              <a:t> </a:t>
            </a:r>
            <a:r>
              <a:rPr sz="2400" spc="-5" dirty="0">
                <a:latin typeface="Times New Roman"/>
                <a:cs typeface="Times New Roman"/>
              </a:rPr>
              <a:t>insanların</a:t>
            </a:r>
            <a:r>
              <a:rPr sz="2400" dirty="0">
                <a:latin typeface="Times New Roman"/>
                <a:cs typeface="Times New Roman"/>
              </a:rPr>
              <a:t> </a:t>
            </a:r>
            <a:r>
              <a:rPr sz="2400" spc="-5" dirty="0">
                <a:latin typeface="Times New Roman"/>
                <a:cs typeface="Times New Roman"/>
              </a:rPr>
              <a:t>davranışlarında </a:t>
            </a:r>
            <a:r>
              <a:rPr sz="2400" dirty="0">
                <a:latin typeface="Times New Roman"/>
                <a:cs typeface="Times New Roman"/>
              </a:rPr>
              <a:t> </a:t>
            </a:r>
            <a:r>
              <a:rPr sz="2400" spc="-5" dirty="0">
                <a:latin typeface="Times New Roman"/>
                <a:cs typeface="Times New Roman"/>
              </a:rPr>
              <a:t>gözlenebilir </a:t>
            </a:r>
            <a:r>
              <a:rPr sz="2400" dirty="0">
                <a:latin typeface="Times New Roman"/>
                <a:cs typeface="Times New Roman"/>
              </a:rPr>
              <a:t>bir </a:t>
            </a:r>
            <a:r>
              <a:rPr sz="2400" spc="-10" dirty="0">
                <a:latin typeface="Times New Roman"/>
                <a:cs typeface="Times New Roman"/>
              </a:rPr>
              <a:t>değişiklik </a:t>
            </a:r>
            <a:r>
              <a:rPr sz="2400" dirty="0">
                <a:latin typeface="Times New Roman"/>
                <a:cs typeface="Times New Roman"/>
              </a:rPr>
              <a:t>olmaksızın bir </a:t>
            </a:r>
            <a:r>
              <a:rPr sz="2400" spc="-10" dirty="0">
                <a:latin typeface="Times New Roman"/>
                <a:cs typeface="Times New Roman"/>
              </a:rPr>
              <a:t>davranışı </a:t>
            </a:r>
            <a:r>
              <a:rPr sz="2400" spc="-5" dirty="0">
                <a:latin typeface="Times New Roman"/>
                <a:cs typeface="Times New Roman"/>
              </a:rPr>
              <a:t>öğrenmiş olmaları </a:t>
            </a:r>
            <a:r>
              <a:rPr sz="2400" dirty="0">
                <a:latin typeface="Times New Roman"/>
                <a:cs typeface="Times New Roman"/>
              </a:rPr>
              <a:t>ve </a:t>
            </a:r>
            <a:r>
              <a:rPr sz="2400" spc="-5" dirty="0">
                <a:latin typeface="Times New Roman"/>
                <a:cs typeface="Times New Roman"/>
              </a:rPr>
              <a:t>yalnızca </a:t>
            </a:r>
            <a:r>
              <a:rPr sz="2400" dirty="0">
                <a:latin typeface="Times New Roman"/>
                <a:cs typeface="Times New Roman"/>
              </a:rPr>
              <a:t> </a:t>
            </a:r>
            <a:r>
              <a:rPr sz="2400" spc="-20" dirty="0">
                <a:latin typeface="Times New Roman"/>
                <a:cs typeface="Times New Roman"/>
              </a:rPr>
              <a:t>uygun</a:t>
            </a:r>
            <a:r>
              <a:rPr sz="2400" spc="90" dirty="0">
                <a:latin typeface="Times New Roman"/>
                <a:cs typeface="Times New Roman"/>
              </a:rPr>
              <a:t> </a:t>
            </a:r>
            <a:r>
              <a:rPr sz="2400" dirty="0">
                <a:latin typeface="Times New Roman"/>
                <a:cs typeface="Times New Roman"/>
              </a:rPr>
              <a:t>bir</a:t>
            </a:r>
            <a:r>
              <a:rPr sz="2400" spc="-10" dirty="0">
                <a:latin typeface="Times New Roman"/>
                <a:cs typeface="Times New Roman"/>
              </a:rPr>
              <a:t> </a:t>
            </a:r>
            <a:r>
              <a:rPr sz="2400" dirty="0">
                <a:latin typeface="Times New Roman"/>
                <a:cs typeface="Times New Roman"/>
              </a:rPr>
              <a:t>koşul </a:t>
            </a:r>
            <a:r>
              <a:rPr sz="2400" spc="-5" dirty="0">
                <a:latin typeface="Times New Roman"/>
                <a:cs typeface="Times New Roman"/>
              </a:rPr>
              <a:t>olduğunda</a:t>
            </a:r>
            <a:r>
              <a:rPr sz="2400" spc="-15" dirty="0">
                <a:latin typeface="Times New Roman"/>
                <a:cs typeface="Times New Roman"/>
              </a:rPr>
              <a:t> </a:t>
            </a:r>
            <a:r>
              <a:rPr sz="2400" dirty="0">
                <a:latin typeface="Times New Roman"/>
                <a:cs typeface="Times New Roman"/>
              </a:rPr>
              <a:t>bu</a:t>
            </a:r>
            <a:r>
              <a:rPr sz="2400" spc="-5" dirty="0">
                <a:latin typeface="Times New Roman"/>
                <a:cs typeface="Times New Roman"/>
              </a:rPr>
              <a:t> davranışı</a:t>
            </a:r>
            <a:r>
              <a:rPr sz="2400" spc="30" dirty="0">
                <a:latin typeface="Times New Roman"/>
                <a:cs typeface="Times New Roman"/>
              </a:rPr>
              <a:t> </a:t>
            </a:r>
            <a:r>
              <a:rPr sz="2400" spc="-10" dirty="0">
                <a:latin typeface="Times New Roman"/>
                <a:cs typeface="Times New Roman"/>
              </a:rPr>
              <a:t>açığa</a:t>
            </a:r>
            <a:r>
              <a:rPr sz="2400" spc="10" dirty="0">
                <a:latin typeface="Times New Roman"/>
                <a:cs typeface="Times New Roman"/>
              </a:rPr>
              <a:t> </a:t>
            </a:r>
            <a:r>
              <a:rPr sz="2400" spc="-5" dirty="0">
                <a:latin typeface="Times New Roman"/>
                <a:cs typeface="Times New Roman"/>
              </a:rPr>
              <a:t>çıkarmaları</a:t>
            </a:r>
            <a:r>
              <a:rPr sz="2400" dirty="0">
                <a:latin typeface="Times New Roman"/>
                <a:cs typeface="Times New Roman"/>
              </a:rPr>
              <a:t> </a:t>
            </a:r>
            <a:r>
              <a:rPr sz="2400" spc="-15" dirty="0">
                <a:latin typeface="Times New Roman"/>
                <a:cs typeface="Times New Roman"/>
              </a:rPr>
              <a:t>mümkündür.’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marR="7620" indent="-228600" algn="just">
              <a:lnSpc>
                <a:spcPct val="100000"/>
              </a:lnSpc>
              <a:buFont typeface="Arial MT"/>
              <a:buChar char="•"/>
              <a:tabLst>
                <a:tab pos="241300" algn="l"/>
              </a:tabLst>
            </a:pPr>
            <a:r>
              <a:rPr sz="2400" u="heavy" spc="-5" dirty="0">
                <a:uFill>
                  <a:solidFill>
                    <a:srgbClr val="000000"/>
                  </a:solidFill>
                </a:uFill>
                <a:latin typeface="Times New Roman"/>
                <a:cs typeface="Times New Roman"/>
              </a:rPr>
              <a:t>Model</a:t>
            </a:r>
            <a:r>
              <a:rPr sz="2400" u="heavy"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alma</a:t>
            </a:r>
            <a:r>
              <a:rPr sz="2400" spc="-5" dirty="0">
                <a:latin typeface="Times New Roman"/>
                <a:cs typeface="Times New Roman"/>
              </a:rPr>
              <a:t>:</a:t>
            </a:r>
            <a:r>
              <a:rPr sz="2400" dirty="0">
                <a:latin typeface="Times New Roman"/>
                <a:cs typeface="Times New Roman"/>
              </a:rPr>
              <a:t> </a:t>
            </a:r>
            <a:r>
              <a:rPr sz="2400" spc="-10" dirty="0">
                <a:latin typeface="Times New Roman"/>
                <a:cs typeface="Times New Roman"/>
              </a:rPr>
              <a:t>‘Sosyal</a:t>
            </a:r>
            <a:r>
              <a:rPr sz="2400" spc="-5" dirty="0">
                <a:latin typeface="Times New Roman"/>
                <a:cs typeface="Times New Roman"/>
              </a:rPr>
              <a:t> öğrenme</a:t>
            </a:r>
            <a:r>
              <a:rPr sz="2400" dirty="0">
                <a:latin typeface="Times New Roman"/>
                <a:cs typeface="Times New Roman"/>
              </a:rPr>
              <a:t> </a:t>
            </a:r>
            <a:r>
              <a:rPr sz="2400" spc="-5" dirty="0">
                <a:latin typeface="Times New Roman"/>
                <a:cs typeface="Times New Roman"/>
              </a:rPr>
              <a:t>sürecinde,</a:t>
            </a:r>
            <a:r>
              <a:rPr sz="2400" dirty="0">
                <a:latin typeface="Times New Roman"/>
                <a:cs typeface="Times New Roman"/>
              </a:rPr>
              <a:t> kimi</a:t>
            </a:r>
            <a:r>
              <a:rPr sz="2400" spc="5" dirty="0">
                <a:latin typeface="Times New Roman"/>
                <a:cs typeface="Times New Roman"/>
              </a:rPr>
              <a:t> </a:t>
            </a:r>
            <a:r>
              <a:rPr sz="2400" spc="-5" dirty="0">
                <a:latin typeface="Times New Roman"/>
                <a:cs typeface="Times New Roman"/>
              </a:rPr>
              <a:t>davranışlar</a:t>
            </a:r>
            <a:r>
              <a:rPr sz="2400" dirty="0">
                <a:latin typeface="Times New Roman"/>
                <a:cs typeface="Times New Roman"/>
              </a:rPr>
              <a:t> </a:t>
            </a:r>
            <a:r>
              <a:rPr sz="2400" spc="-5" dirty="0">
                <a:latin typeface="Times New Roman"/>
                <a:cs typeface="Times New Roman"/>
              </a:rPr>
              <a:t>başka</a:t>
            </a:r>
            <a:r>
              <a:rPr sz="2400" dirty="0">
                <a:latin typeface="Times New Roman"/>
                <a:cs typeface="Times New Roman"/>
              </a:rPr>
              <a:t> biri </a:t>
            </a:r>
            <a:r>
              <a:rPr sz="2400" spc="-5" dirty="0">
                <a:latin typeface="Times New Roman"/>
                <a:cs typeface="Times New Roman"/>
              </a:rPr>
              <a:t>tarafından </a:t>
            </a:r>
            <a:r>
              <a:rPr sz="2400" spc="-585" dirty="0">
                <a:latin typeface="Times New Roman"/>
                <a:cs typeface="Times New Roman"/>
              </a:rPr>
              <a:t> </a:t>
            </a:r>
            <a:r>
              <a:rPr sz="2400" spc="-5" dirty="0">
                <a:latin typeface="Times New Roman"/>
                <a:cs typeface="Times New Roman"/>
              </a:rPr>
              <a:t>öğretme</a:t>
            </a:r>
            <a:r>
              <a:rPr sz="2400" dirty="0">
                <a:latin typeface="Times New Roman"/>
                <a:cs typeface="Times New Roman"/>
              </a:rPr>
              <a:t> </a:t>
            </a:r>
            <a:r>
              <a:rPr sz="2400" spc="-5" dirty="0">
                <a:latin typeface="Times New Roman"/>
                <a:cs typeface="Times New Roman"/>
              </a:rPr>
              <a:t>kastı</a:t>
            </a:r>
            <a:r>
              <a:rPr sz="2400" dirty="0">
                <a:latin typeface="Times New Roman"/>
                <a:cs typeface="Times New Roman"/>
              </a:rPr>
              <a:t> olmaksızın,</a:t>
            </a:r>
            <a:r>
              <a:rPr sz="2400" spc="5" dirty="0">
                <a:latin typeface="Times New Roman"/>
                <a:cs typeface="Times New Roman"/>
              </a:rPr>
              <a:t> </a:t>
            </a:r>
            <a:r>
              <a:rPr sz="2400" spc="-10" dirty="0">
                <a:latin typeface="Times New Roman"/>
                <a:cs typeface="Times New Roman"/>
              </a:rPr>
              <a:t>yalnızca</a:t>
            </a:r>
            <a:r>
              <a:rPr sz="2400" spc="-5" dirty="0">
                <a:latin typeface="Times New Roman"/>
                <a:cs typeface="Times New Roman"/>
              </a:rPr>
              <a:t> gözlenmesi</a:t>
            </a:r>
            <a:r>
              <a:rPr sz="2400" dirty="0">
                <a:latin typeface="Times New Roman"/>
                <a:cs typeface="Times New Roman"/>
              </a:rPr>
              <a:t> </a:t>
            </a:r>
            <a:r>
              <a:rPr sz="2400" spc="-5" dirty="0">
                <a:latin typeface="Times New Roman"/>
                <a:cs typeface="Times New Roman"/>
              </a:rPr>
              <a:t>suretiyle</a:t>
            </a:r>
            <a:r>
              <a:rPr sz="2400" dirty="0">
                <a:latin typeface="Times New Roman"/>
                <a:cs typeface="Times New Roman"/>
              </a:rPr>
              <a:t> </a:t>
            </a:r>
            <a:r>
              <a:rPr sz="2400" spc="-5" dirty="0">
                <a:latin typeface="Times New Roman"/>
                <a:cs typeface="Times New Roman"/>
              </a:rPr>
              <a:t>edinilebilir</a:t>
            </a:r>
            <a:r>
              <a:rPr sz="2400" spc="595" dirty="0">
                <a:latin typeface="Times New Roman"/>
                <a:cs typeface="Times New Roman"/>
              </a:rPr>
              <a:t> </a:t>
            </a:r>
            <a:r>
              <a:rPr sz="2400" spc="-5" dirty="0">
                <a:latin typeface="Times New Roman"/>
                <a:cs typeface="Times New Roman"/>
              </a:rPr>
              <a:t>veya </a:t>
            </a:r>
            <a:r>
              <a:rPr sz="2400" dirty="0">
                <a:latin typeface="Times New Roman"/>
                <a:cs typeface="Times New Roman"/>
              </a:rPr>
              <a:t> </a:t>
            </a:r>
            <a:r>
              <a:rPr sz="2400" spc="-15" dirty="0">
                <a:latin typeface="Times New Roman"/>
                <a:cs typeface="Times New Roman"/>
              </a:rPr>
              <a:t>pekişebilir.’</a:t>
            </a:r>
            <a:endParaRPr sz="2400">
              <a:latin typeface="Times New Roman"/>
              <a:cs typeface="Times New Roman"/>
            </a:endParaRPr>
          </a:p>
        </p:txBody>
      </p:sp>
      <p:pic>
        <p:nvPicPr>
          <p:cNvPr id="4" name="object 4"/>
          <p:cNvPicPr/>
          <p:nvPr/>
        </p:nvPicPr>
        <p:blipFill>
          <a:blip r:embed="rId2" cstate="print"/>
          <a:stretch>
            <a:fillRect/>
          </a:stretch>
        </p:blipFill>
        <p:spPr>
          <a:xfrm>
            <a:off x="3435096" y="4175823"/>
            <a:ext cx="1836166" cy="2464054"/>
          </a:xfrm>
          <a:prstGeom prst="rect">
            <a:avLst/>
          </a:prstGeom>
        </p:spPr>
      </p:pic>
      <p:pic>
        <p:nvPicPr>
          <p:cNvPr id="5" name="object 5"/>
          <p:cNvPicPr/>
          <p:nvPr/>
        </p:nvPicPr>
        <p:blipFill>
          <a:blip r:embed="rId3" cstate="print"/>
          <a:stretch>
            <a:fillRect/>
          </a:stretch>
        </p:blipFill>
        <p:spPr>
          <a:xfrm>
            <a:off x="6845807" y="4483671"/>
            <a:ext cx="2418333" cy="1845310"/>
          </a:xfrm>
          <a:prstGeom prst="rect">
            <a:avLst/>
          </a:prstGeom>
        </p:spPr>
      </p:pic>
    </p:spTree>
    <p:extLst>
      <p:ext uri="{BB962C8B-B14F-4D97-AF65-F5344CB8AC3E}">
        <p14:creationId xmlns:p14="http://schemas.microsoft.com/office/powerpoint/2010/main" val="3403042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721995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3.</a:t>
            </a:r>
            <a:r>
              <a:rPr i="0" spc="-20" dirty="0">
                <a:latin typeface="Times New Roman"/>
                <a:cs typeface="Times New Roman"/>
              </a:rPr>
              <a:t> </a:t>
            </a:r>
            <a:r>
              <a:rPr i="0" spc="-10" dirty="0">
                <a:latin typeface="Times New Roman"/>
                <a:cs typeface="Times New Roman"/>
              </a:rPr>
              <a:t>Gizil</a:t>
            </a:r>
            <a:r>
              <a:rPr i="0" spc="20" dirty="0">
                <a:latin typeface="Times New Roman"/>
                <a:cs typeface="Times New Roman"/>
              </a:rPr>
              <a:t> </a:t>
            </a:r>
            <a:r>
              <a:rPr i="0" dirty="0">
                <a:latin typeface="Times New Roman"/>
                <a:cs typeface="Times New Roman"/>
              </a:rPr>
              <a:t>(farkına</a:t>
            </a:r>
            <a:r>
              <a:rPr i="0" spc="-30" dirty="0">
                <a:latin typeface="Times New Roman"/>
                <a:cs typeface="Times New Roman"/>
              </a:rPr>
              <a:t> </a:t>
            </a:r>
            <a:r>
              <a:rPr i="0" dirty="0">
                <a:latin typeface="Times New Roman"/>
                <a:cs typeface="Times New Roman"/>
              </a:rPr>
              <a:t>varmadan)</a:t>
            </a:r>
            <a:r>
              <a:rPr i="0" spc="-10" dirty="0">
                <a:latin typeface="Times New Roman"/>
                <a:cs typeface="Times New Roman"/>
              </a:rPr>
              <a:t> öğrenme</a:t>
            </a:r>
          </a:p>
        </p:txBody>
      </p:sp>
      <p:sp>
        <p:nvSpPr>
          <p:cNvPr id="3" name="object 3"/>
          <p:cNvSpPr txBox="1"/>
          <p:nvPr/>
        </p:nvSpPr>
        <p:spPr>
          <a:xfrm>
            <a:off x="866952" y="1663953"/>
            <a:ext cx="8877935" cy="112331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sz="2400" spc="-10" dirty="0">
                <a:latin typeface="Times New Roman"/>
                <a:cs typeface="Times New Roman"/>
              </a:rPr>
              <a:t>Öğrendiğini</a:t>
            </a:r>
            <a:r>
              <a:rPr sz="2400" spc="65" dirty="0">
                <a:latin typeface="Times New Roman"/>
                <a:cs typeface="Times New Roman"/>
              </a:rPr>
              <a:t> </a:t>
            </a:r>
            <a:r>
              <a:rPr sz="2400" spc="-5" dirty="0">
                <a:latin typeface="Times New Roman"/>
                <a:cs typeface="Times New Roman"/>
              </a:rPr>
              <a:t>hatırlamadan,</a:t>
            </a:r>
            <a:r>
              <a:rPr sz="2400" spc="10" dirty="0">
                <a:latin typeface="Times New Roman"/>
                <a:cs typeface="Times New Roman"/>
              </a:rPr>
              <a:t> </a:t>
            </a:r>
            <a:r>
              <a:rPr sz="2400" spc="-5" dirty="0">
                <a:latin typeface="Times New Roman"/>
                <a:cs typeface="Times New Roman"/>
              </a:rPr>
              <a:t>bilmeden</a:t>
            </a:r>
            <a:r>
              <a:rPr sz="2400" spc="-15" dirty="0">
                <a:latin typeface="Times New Roman"/>
                <a:cs typeface="Times New Roman"/>
              </a:rPr>
              <a:t> </a:t>
            </a:r>
            <a:r>
              <a:rPr sz="2400" spc="-5" dirty="0">
                <a:latin typeface="Times New Roman"/>
                <a:cs typeface="Times New Roman"/>
              </a:rPr>
              <a:t>öğrenmiş</a:t>
            </a:r>
            <a:r>
              <a:rPr sz="2400" spc="35" dirty="0">
                <a:latin typeface="Times New Roman"/>
                <a:cs typeface="Times New Roman"/>
              </a:rPr>
              <a:t> </a:t>
            </a:r>
            <a:r>
              <a:rPr sz="2400" spc="-5" dirty="0">
                <a:latin typeface="Times New Roman"/>
                <a:cs typeface="Times New Roman"/>
              </a:rPr>
              <a:t>olduğunu</a:t>
            </a:r>
            <a:r>
              <a:rPr sz="2400" spc="5" dirty="0">
                <a:latin typeface="Times New Roman"/>
                <a:cs typeface="Times New Roman"/>
              </a:rPr>
              <a:t> </a:t>
            </a:r>
            <a:r>
              <a:rPr sz="2400" spc="-5" dirty="0">
                <a:latin typeface="Times New Roman"/>
                <a:cs typeface="Times New Roman"/>
              </a:rPr>
              <a:t>fark</a:t>
            </a:r>
            <a:r>
              <a:rPr sz="2400" spc="20" dirty="0">
                <a:latin typeface="Times New Roman"/>
                <a:cs typeface="Times New Roman"/>
              </a:rPr>
              <a:t> </a:t>
            </a:r>
            <a:r>
              <a:rPr sz="2400" spc="-5" dirty="0">
                <a:latin typeface="Times New Roman"/>
                <a:cs typeface="Times New Roman"/>
              </a:rPr>
              <a:t>etme hali</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9235">
              <a:lnSpc>
                <a:spcPct val="100000"/>
              </a:lnSpc>
              <a:buFont typeface="Arial MT"/>
              <a:buChar char="•"/>
              <a:tabLst>
                <a:tab pos="241935" algn="l"/>
              </a:tabLst>
            </a:pPr>
            <a:r>
              <a:rPr sz="2400" spc="-5" dirty="0">
                <a:latin typeface="Times New Roman"/>
                <a:cs typeface="Times New Roman"/>
              </a:rPr>
              <a:t>Bilinçli</a:t>
            </a:r>
            <a:r>
              <a:rPr sz="2400" spc="-30" dirty="0">
                <a:latin typeface="Times New Roman"/>
                <a:cs typeface="Times New Roman"/>
              </a:rPr>
              <a:t> </a:t>
            </a:r>
            <a:r>
              <a:rPr sz="2400" spc="-10" dirty="0">
                <a:latin typeface="Times New Roman"/>
                <a:cs typeface="Times New Roman"/>
              </a:rPr>
              <a:t>olmayan,</a:t>
            </a:r>
            <a:r>
              <a:rPr sz="2400" spc="45" dirty="0">
                <a:latin typeface="Times New Roman"/>
                <a:cs typeface="Times New Roman"/>
              </a:rPr>
              <a:t> </a:t>
            </a:r>
            <a:r>
              <a:rPr sz="2400" dirty="0">
                <a:latin typeface="Times New Roman"/>
                <a:cs typeface="Times New Roman"/>
              </a:rPr>
              <a:t>kasıtsız</a:t>
            </a:r>
            <a:r>
              <a:rPr sz="2400" spc="-50" dirty="0">
                <a:latin typeface="Times New Roman"/>
                <a:cs typeface="Times New Roman"/>
              </a:rPr>
              <a:t> </a:t>
            </a:r>
            <a:r>
              <a:rPr sz="2400" spc="-5" dirty="0">
                <a:latin typeface="Times New Roman"/>
                <a:cs typeface="Times New Roman"/>
              </a:rPr>
              <a:t>öğrenmeler</a:t>
            </a:r>
            <a:endParaRPr sz="2400">
              <a:latin typeface="Times New Roman"/>
              <a:cs typeface="Times New Roman"/>
            </a:endParaRPr>
          </a:p>
        </p:txBody>
      </p:sp>
    </p:spTree>
    <p:extLst>
      <p:ext uri="{BB962C8B-B14F-4D97-AF65-F5344CB8AC3E}">
        <p14:creationId xmlns:p14="http://schemas.microsoft.com/office/powerpoint/2010/main" val="301754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7145">
              <a:lnSpc>
                <a:spcPct val="100000"/>
              </a:lnSpc>
              <a:spcBef>
                <a:spcPts val="100"/>
              </a:spcBef>
            </a:pPr>
            <a:r>
              <a:rPr spc="-65" dirty="0"/>
              <a:t>Temel</a:t>
            </a:r>
            <a:r>
              <a:rPr spc="-70" dirty="0"/>
              <a:t> </a:t>
            </a:r>
            <a:r>
              <a:rPr dirty="0"/>
              <a:t>öğrenme</a:t>
            </a:r>
            <a:r>
              <a:rPr spc="-45" dirty="0"/>
              <a:t> </a:t>
            </a:r>
            <a:r>
              <a:rPr spc="5" dirty="0"/>
              <a:t>biçimleri…</a:t>
            </a:r>
          </a:p>
        </p:txBody>
      </p:sp>
      <p:pic>
        <p:nvPicPr>
          <p:cNvPr id="3" name="object 3"/>
          <p:cNvPicPr/>
          <p:nvPr/>
        </p:nvPicPr>
        <p:blipFill>
          <a:blip r:embed="rId2" cstate="print"/>
          <a:stretch>
            <a:fillRect/>
          </a:stretch>
        </p:blipFill>
        <p:spPr>
          <a:xfrm>
            <a:off x="4568952" y="2977959"/>
            <a:ext cx="3049397" cy="3378454"/>
          </a:xfrm>
          <a:prstGeom prst="rect">
            <a:avLst/>
          </a:prstGeom>
        </p:spPr>
      </p:pic>
      <p:sp>
        <p:nvSpPr>
          <p:cNvPr id="4" name="object 4"/>
          <p:cNvSpPr txBox="1"/>
          <p:nvPr/>
        </p:nvSpPr>
        <p:spPr>
          <a:xfrm>
            <a:off x="774598" y="1669541"/>
            <a:ext cx="10642600" cy="757555"/>
          </a:xfrm>
          <a:prstGeom prst="rect">
            <a:avLst/>
          </a:prstGeom>
        </p:spPr>
        <p:txBody>
          <a:bodyPr vert="horz" wrap="square" lIns="0" tIns="12700" rIns="0" bIns="0" rtlCol="0">
            <a:spAutoFit/>
          </a:bodyPr>
          <a:lstStyle/>
          <a:p>
            <a:pPr marL="12700" marR="5080">
              <a:lnSpc>
                <a:spcPct val="100000"/>
              </a:lnSpc>
              <a:spcBef>
                <a:spcPts val="100"/>
              </a:spcBef>
              <a:tabLst>
                <a:tab pos="796290" algn="l"/>
                <a:tab pos="1551940" algn="l"/>
                <a:tab pos="4210685" algn="l"/>
                <a:tab pos="4930140" algn="l"/>
                <a:tab pos="5381625" algn="l"/>
                <a:tab pos="6423660" algn="l"/>
                <a:tab pos="8034020" algn="l"/>
                <a:tab pos="8823325" algn="l"/>
              </a:tabLst>
            </a:pPr>
            <a:r>
              <a:rPr sz="2400" b="1" dirty="0">
                <a:latin typeface="Times New Roman"/>
                <a:cs typeface="Times New Roman"/>
              </a:rPr>
              <a:t>Tü</a:t>
            </a:r>
            <a:r>
              <a:rPr sz="2400" b="1" spc="-60" dirty="0">
                <a:latin typeface="Times New Roman"/>
                <a:cs typeface="Times New Roman"/>
              </a:rPr>
              <a:t>r</a:t>
            </a:r>
            <a:r>
              <a:rPr sz="2400" b="1" dirty="0">
                <a:latin typeface="Times New Roman"/>
                <a:cs typeface="Times New Roman"/>
              </a:rPr>
              <a:t>e	ö</a:t>
            </a:r>
            <a:r>
              <a:rPr sz="2400" b="1" spc="-10" dirty="0">
                <a:latin typeface="Times New Roman"/>
                <a:cs typeface="Times New Roman"/>
              </a:rPr>
              <a:t>z</a:t>
            </a:r>
            <a:r>
              <a:rPr sz="2400" b="1" spc="-5" dirty="0">
                <a:latin typeface="Times New Roman"/>
                <a:cs typeface="Times New Roman"/>
              </a:rPr>
              <a:t>gü</a:t>
            </a:r>
            <a:r>
              <a:rPr sz="2400" b="1" dirty="0">
                <a:latin typeface="Times New Roman"/>
                <a:cs typeface="Times New Roman"/>
              </a:rPr>
              <a:t>	</a:t>
            </a:r>
            <a:r>
              <a:rPr sz="2400" b="1" spc="5" dirty="0">
                <a:latin typeface="Times New Roman"/>
                <a:cs typeface="Times New Roman"/>
              </a:rPr>
              <a:t>h</a:t>
            </a:r>
            <a:r>
              <a:rPr sz="2400" b="1" dirty="0">
                <a:latin typeface="Times New Roman"/>
                <a:cs typeface="Times New Roman"/>
              </a:rPr>
              <a:t>a</a:t>
            </a:r>
            <a:r>
              <a:rPr sz="2400" b="1" spc="-10" dirty="0">
                <a:latin typeface="Times New Roman"/>
                <a:cs typeface="Times New Roman"/>
              </a:rPr>
              <a:t>z</a:t>
            </a:r>
            <a:r>
              <a:rPr sz="2400" b="1" dirty="0">
                <a:latin typeface="Times New Roman"/>
                <a:cs typeface="Times New Roman"/>
              </a:rPr>
              <a:t>ırb</a:t>
            </a:r>
            <a:r>
              <a:rPr sz="2400" b="1" spc="10" dirty="0">
                <a:latin typeface="Times New Roman"/>
                <a:cs typeface="Times New Roman"/>
              </a:rPr>
              <a:t>u</a:t>
            </a:r>
            <a:r>
              <a:rPr sz="2400" b="1" dirty="0">
                <a:latin typeface="Times New Roman"/>
                <a:cs typeface="Times New Roman"/>
              </a:rPr>
              <a:t>l</a:t>
            </a:r>
            <a:r>
              <a:rPr sz="2400" b="1" spc="10" dirty="0">
                <a:latin typeface="Times New Roman"/>
                <a:cs typeface="Times New Roman"/>
              </a:rPr>
              <a:t>u</a:t>
            </a:r>
            <a:r>
              <a:rPr sz="2400" b="1" spc="-15" dirty="0">
                <a:latin typeface="Times New Roman"/>
                <a:cs typeface="Times New Roman"/>
              </a:rPr>
              <a:t>n</a:t>
            </a:r>
            <a:r>
              <a:rPr sz="2400" b="1" spc="5" dirty="0">
                <a:latin typeface="Times New Roman"/>
                <a:cs typeface="Times New Roman"/>
              </a:rPr>
              <a:t>u</a:t>
            </a:r>
            <a:r>
              <a:rPr sz="2400" b="1" spc="-5" dirty="0">
                <a:latin typeface="Times New Roman"/>
                <a:cs typeface="Times New Roman"/>
              </a:rPr>
              <a:t>şl</a:t>
            </a:r>
            <a:r>
              <a:rPr sz="2400" b="1" spc="10" dirty="0">
                <a:latin typeface="Times New Roman"/>
                <a:cs typeface="Times New Roman"/>
              </a:rPr>
              <a:t>u</a:t>
            </a:r>
            <a:r>
              <a:rPr sz="2400" b="1" spc="-20" dirty="0">
                <a:latin typeface="Times New Roman"/>
                <a:cs typeface="Times New Roman"/>
              </a:rPr>
              <a:t>l</a:t>
            </a:r>
            <a:r>
              <a:rPr sz="2400" b="1" spc="5" dirty="0">
                <a:latin typeface="Times New Roman"/>
                <a:cs typeface="Times New Roman"/>
              </a:rPr>
              <a:t>u</a:t>
            </a:r>
            <a:r>
              <a:rPr sz="2400" b="1" spc="20" dirty="0">
                <a:latin typeface="Times New Roman"/>
                <a:cs typeface="Times New Roman"/>
              </a:rPr>
              <a:t>k</a:t>
            </a:r>
            <a:r>
              <a:rPr sz="2400" b="1" dirty="0">
                <a:latin typeface="Times New Roman"/>
                <a:cs typeface="Times New Roman"/>
              </a:rPr>
              <a:t>:	</a:t>
            </a:r>
            <a:r>
              <a:rPr sz="2400" dirty="0">
                <a:latin typeface="Times New Roman"/>
                <a:cs typeface="Times New Roman"/>
              </a:rPr>
              <a:t>Tü</a:t>
            </a:r>
            <a:r>
              <a:rPr sz="2400" spc="-10" dirty="0">
                <a:latin typeface="Times New Roman"/>
                <a:cs typeface="Times New Roman"/>
              </a:rPr>
              <a:t>r</a:t>
            </a:r>
            <a:r>
              <a:rPr sz="2400" dirty="0">
                <a:latin typeface="Times New Roman"/>
                <a:cs typeface="Times New Roman"/>
              </a:rPr>
              <a:t>e	</a:t>
            </a:r>
            <a:r>
              <a:rPr sz="2400" spc="-10" dirty="0">
                <a:latin typeface="Times New Roman"/>
                <a:cs typeface="Times New Roman"/>
              </a:rPr>
              <a:t>a</a:t>
            </a:r>
            <a:r>
              <a:rPr sz="2400" dirty="0">
                <a:latin typeface="Times New Roman"/>
                <a:cs typeface="Times New Roman"/>
              </a:rPr>
              <a:t>it	fi</a:t>
            </a:r>
            <a:r>
              <a:rPr sz="2400" spc="5" dirty="0">
                <a:latin typeface="Times New Roman"/>
                <a:cs typeface="Times New Roman"/>
              </a:rPr>
              <a:t>z</a:t>
            </a:r>
            <a:r>
              <a:rPr sz="2400" spc="-5" dirty="0">
                <a:latin typeface="Times New Roman"/>
                <a:cs typeface="Times New Roman"/>
              </a:rPr>
              <a:t>ik</a:t>
            </a:r>
            <a:r>
              <a:rPr sz="2400" spc="-25" dirty="0">
                <a:latin typeface="Times New Roman"/>
                <a:cs typeface="Times New Roman"/>
              </a:rPr>
              <a:t>s</a:t>
            </a:r>
            <a:r>
              <a:rPr sz="2400" spc="-10" dirty="0">
                <a:latin typeface="Times New Roman"/>
                <a:cs typeface="Times New Roman"/>
              </a:rPr>
              <a:t>e</a:t>
            </a:r>
            <a:r>
              <a:rPr sz="2400" dirty="0">
                <a:latin typeface="Times New Roman"/>
                <a:cs typeface="Times New Roman"/>
              </a:rPr>
              <a:t>l	ö</a:t>
            </a:r>
            <a:r>
              <a:rPr sz="2400" spc="15" dirty="0">
                <a:latin typeface="Times New Roman"/>
                <a:cs typeface="Times New Roman"/>
              </a:rPr>
              <a:t>z</a:t>
            </a:r>
            <a:r>
              <a:rPr sz="2400" spc="-10" dirty="0">
                <a:latin typeface="Times New Roman"/>
                <a:cs typeface="Times New Roman"/>
              </a:rPr>
              <a:t>e</a:t>
            </a:r>
            <a:r>
              <a:rPr sz="2400" dirty="0">
                <a:latin typeface="Times New Roman"/>
                <a:cs typeface="Times New Roman"/>
              </a:rPr>
              <a:t>l</a:t>
            </a:r>
            <a:r>
              <a:rPr sz="2400" spc="10" dirty="0">
                <a:latin typeface="Times New Roman"/>
                <a:cs typeface="Times New Roman"/>
              </a:rPr>
              <a:t>l</a:t>
            </a:r>
            <a:r>
              <a:rPr sz="2400" dirty="0">
                <a:latin typeface="Times New Roman"/>
                <a:cs typeface="Times New Roman"/>
              </a:rPr>
              <a:t>i</a:t>
            </a:r>
            <a:r>
              <a:rPr sz="2400" spc="-15" dirty="0">
                <a:latin typeface="Times New Roman"/>
                <a:cs typeface="Times New Roman"/>
              </a:rPr>
              <a:t>k</a:t>
            </a:r>
            <a:r>
              <a:rPr sz="2400" dirty="0">
                <a:latin typeface="Times New Roman"/>
                <a:cs typeface="Times New Roman"/>
              </a:rPr>
              <a:t>lerin,	türün	ka</a:t>
            </a:r>
            <a:r>
              <a:rPr sz="2400" spc="5" dirty="0">
                <a:latin typeface="Times New Roman"/>
                <a:cs typeface="Times New Roman"/>
              </a:rPr>
              <a:t>z</a:t>
            </a:r>
            <a:r>
              <a:rPr sz="2400" spc="-10" dirty="0">
                <a:latin typeface="Times New Roman"/>
                <a:cs typeface="Times New Roman"/>
              </a:rPr>
              <a:t>a</a:t>
            </a:r>
            <a:r>
              <a:rPr sz="2400" dirty="0">
                <a:latin typeface="Times New Roman"/>
                <a:cs typeface="Times New Roman"/>
              </a:rPr>
              <a:t>nabil</a:t>
            </a:r>
            <a:r>
              <a:rPr sz="2400" spc="-10" dirty="0">
                <a:latin typeface="Times New Roman"/>
                <a:cs typeface="Times New Roman"/>
              </a:rPr>
              <a:t>ece</a:t>
            </a:r>
            <a:r>
              <a:rPr sz="2400" spc="-25" dirty="0">
                <a:latin typeface="Times New Roman"/>
                <a:cs typeface="Times New Roman"/>
              </a:rPr>
              <a:t>ğ</a:t>
            </a:r>
            <a:r>
              <a:rPr sz="2400" dirty="0">
                <a:latin typeface="Times New Roman"/>
                <a:cs typeface="Times New Roman"/>
              </a:rPr>
              <a:t>i  </a:t>
            </a:r>
            <a:r>
              <a:rPr sz="2400" spc="-5" dirty="0">
                <a:latin typeface="Times New Roman"/>
                <a:cs typeface="Times New Roman"/>
              </a:rPr>
              <a:t>davranışlarını</a:t>
            </a:r>
            <a:r>
              <a:rPr sz="2400" spc="5" dirty="0">
                <a:latin typeface="Times New Roman"/>
                <a:cs typeface="Times New Roman"/>
              </a:rPr>
              <a:t> </a:t>
            </a:r>
            <a:r>
              <a:rPr sz="2400" spc="-10" dirty="0">
                <a:latin typeface="Times New Roman"/>
                <a:cs typeface="Times New Roman"/>
              </a:rPr>
              <a:t>sınırlandırmayacak</a:t>
            </a:r>
            <a:r>
              <a:rPr sz="2400" spc="70" dirty="0">
                <a:latin typeface="Times New Roman"/>
                <a:cs typeface="Times New Roman"/>
              </a:rPr>
              <a:t> </a:t>
            </a:r>
            <a:r>
              <a:rPr sz="2400" dirty="0">
                <a:latin typeface="Times New Roman"/>
                <a:cs typeface="Times New Roman"/>
              </a:rPr>
              <a:t>nitelikte</a:t>
            </a:r>
            <a:r>
              <a:rPr sz="2400" spc="-30" dirty="0">
                <a:latin typeface="Times New Roman"/>
                <a:cs typeface="Times New Roman"/>
              </a:rPr>
              <a:t> </a:t>
            </a:r>
            <a:r>
              <a:rPr sz="2400" dirty="0">
                <a:latin typeface="Times New Roman"/>
                <a:cs typeface="Times New Roman"/>
              </a:rPr>
              <a:t>olması</a:t>
            </a:r>
            <a:endParaRPr sz="24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9741" y="725881"/>
            <a:ext cx="3113405" cy="574675"/>
          </a:xfrm>
          <a:prstGeom prst="rect">
            <a:avLst/>
          </a:prstGeom>
        </p:spPr>
        <p:txBody>
          <a:bodyPr vert="horz" wrap="square" lIns="0" tIns="12700" rIns="0" bIns="0" rtlCol="0">
            <a:spAutoFit/>
          </a:bodyPr>
          <a:lstStyle/>
          <a:p>
            <a:pPr marL="12700">
              <a:lnSpc>
                <a:spcPct val="100000"/>
              </a:lnSpc>
              <a:spcBef>
                <a:spcPts val="100"/>
              </a:spcBef>
            </a:pPr>
            <a:r>
              <a:rPr spc="-5" dirty="0"/>
              <a:t>Öğrenme</a:t>
            </a:r>
            <a:r>
              <a:rPr spc="-45" dirty="0"/>
              <a:t> </a:t>
            </a:r>
            <a:r>
              <a:rPr spc="-5" dirty="0"/>
              <a:t>nedir?</a:t>
            </a:r>
          </a:p>
        </p:txBody>
      </p:sp>
      <p:sp>
        <p:nvSpPr>
          <p:cNvPr id="3" name="object 3"/>
          <p:cNvSpPr txBox="1"/>
          <p:nvPr/>
        </p:nvSpPr>
        <p:spPr>
          <a:xfrm>
            <a:off x="917244" y="1622247"/>
            <a:ext cx="10360025" cy="75755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Times New Roman"/>
                <a:cs typeface="Times New Roman"/>
              </a:rPr>
              <a:t>Öğrenme:</a:t>
            </a:r>
            <a:r>
              <a:rPr sz="2400" b="1" spc="65" dirty="0">
                <a:latin typeface="Times New Roman"/>
                <a:cs typeface="Times New Roman"/>
              </a:rPr>
              <a:t> </a:t>
            </a:r>
            <a:r>
              <a:rPr sz="2400" spc="-5" dirty="0">
                <a:latin typeface="Times New Roman"/>
                <a:cs typeface="Times New Roman"/>
              </a:rPr>
              <a:t>Davranışta</a:t>
            </a:r>
            <a:r>
              <a:rPr sz="2400" spc="100" dirty="0">
                <a:latin typeface="Times New Roman"/>
                <a:cs typeface="Times New Roman"/>
              </a:rPr>
              <a:t> </a:t>
            </a:r>
            <a:r>
              <a:rPr sz="2400" spc="-25" dirty="0">
                <a:latin typeface="Times New Roman"/>
                <a:cs typeface="Times New Roman"/>
              </a:rPr>
              <a:t>ya</a:t>
            </a:r>
            <a:r>
              <a:rPr sz="2400" spc="110" dirty="0">
                <a:latin typeface="Times New Roman"/>
                <a:cs typeface="Times New Roman"/>
              </a:rPr>
              <a:t> </a:t>
            </a:r>
            <a:r>
              <a:rPr sz="2400" spc="-5" dirty="0">
                <a:latin typeface="Times New Roman"/>
                <a:cs typeface="Times New Roman"/>
              </a:rPr>
              <a:t>da</a:t>
            </a:r>
            <a:r>
              <a:rPr sz="2400" spc="70" dirty="0">
                <a:latin typeface="Times New Roman"/>
                <a:cs typeface="Times New Roman"/>
              </a:rPr>
              <a:t> </a:t>
            </a:r>
            <a:r>
              <a:rPr sz="2400" spc="-5" dirty="0">
                <a:latin typeface="Times New Roman"/>
                <a:cs typeface="Times New Roman"/>
              </a:rPr>
              <a:t>potansiyel</a:t>
            </a:r>
            <a:r>
              <a:rPr sz="2400" spc="85" dirty="0">
                <a:latin typeface="Times New Roman"/>
                <a:cs typeface="Times New Roman"/>
              </a:rPr>
              <a:t> </a:t>
            </a:r>
            <a:r>
              <a:rPr sz="2400" spc="-5" dirty="0">
                <a:latin typeface="Times New Roman"/>
                <a:cs typeface="Times New Roman"/>
              </a:rPr>
              <a:t>davranışta,</a:t>
            </a:r>
            <a:r>
              <a:rPr sz="2400" spc="105" dirty="0">
                <a:latin typeface="Times New Roman"/>
                <a:cs typeface="Times New Roman"/>
              </a:rPr>
              <a:t> </a:t>
            </a:r>
            <a:r>
              <a:rPr sz="2400" spc="-10" dirty="0">
                <a:latin typeface="Times New Roman"/>
                <a:cs typeface="Times New Roman"/>
              </a:rPr>
              <a:t>yaşantılar</a:t>
            </a:r>
            <a:r>
              <a:rPr sz="2400" spc="95" dirty="0">
                <a:latin typeface="Times New Roman"/>
                <a:cs typeface="Times New Roman"/>
              </a:rPr>
              <a:t> </a:t>
            </a:r>
            <a:r>
              <a:rPr sz="2400" spc="-25" dirty="0">
                <a:latin typeface="Times New Roman"/>
                <a:cs typeface="Times New Roman"/>
              </a:rPr>
              <a:t>ya</a:t>
            </a:r>
            <a:r>
              <a:rPr sz="2400" spc="70" dirty="0">
                <a:latin typeface="Times New Roman"/>
                <a:cs typeface="Times New Roman"/>
              </a:rPr>
              <a:t> </a:t>
            </a:r>
            <a:r>
              <a:rPr sz="2400" spc="10" dirty="0">
                <a:latin typeface="Times New Roman"/>
                <a:cs typeface="Times New Roman"/>
              </a:rPr>
              <a:t>da</a:t>
            </a:r>
            <a:r>
              <a:rPr sz="2400" spc="65" dirty="0">
                <a:latin typeface="Times New Roman"/>
                <a:cs typeface="Times New Roman"/>
              </a:rPr>
              <a:t> </a:t>
            </a:r>
            <a:r>
              <a:rPr sz="2400" spc="-5" dirty="0">
                <a:latin typeface="Times New Roman"/>
                <a:cs typeface="Times New Roman"/>
              </a:rPr>
              <a:t>tekrarlar</a:t>
            </a:r>
            <a:r>
              <a:rPr sz="2400" spc="95" dirty="0">
                <a:latin typeface="Times New Roman"/>
                <a:cs typeface="Times New Roman"/>
              </a:rPr>
              <a:t> </a:t>
            </a:r>
            <a:r>
              <a:rPr sz="2400" spc="-10" dirty="0">
                <a:latin typeface="Times New Roman"/>
                <a:cs typeface="Times New Roman"/>
              </a:rPr>
              <a:t>yoluyla</a:t>
            </a:r>
            <a:endParaRPr sz="2400">
              <a:latin typeface="Times New Roman"/>
              <a:cs typeface="Times New Roman"/>
            </a:endParaRPr>
          </a:p>
          <a:p>
            <a:pPr marL="12700">
              <a:lnSpc>
                <a:spcPct val="100000"/>
              </a:lnSpc>
              <a:spcBef>
                <a:spcPts val="5"/>
              </a:spcBef>
            </a:pPr>
            <a:r>
              <a:rPr sz="2400" dirty="0">
                <a:latin typeface="Times New Roman"/>
                <a:cs typeface="Times New Roman"/>
              </a:rPr>
              <a:t>oluşmuş</a:t>
            </a:r>
            <a:r>
              <a:rPr sz="2400" spc="-20"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spc="-5" dirty="0">
                <a:latin typeface="Times New Roman"/>
                <a:cs typeface="Times New Roman"/>
              </a:rPr>
              <a:t>nispeten</a:t>
            </a:r>
            <a:r>
              <a:rPr sz="2400" spc="-25" dirty="0">
                <a:latin typeface="Times New Roman"/>
                <a:cs typeface="Times New Roman"/>
              </a:rPr>
              <a:t> </a:t>
            </a:r>
            <a:r>
              <a:rPr sz="2400" spc="-5" dirty="0">
                <a:latin typeface="Times New Roman"/>
                <a:cs typeface="Times New Roman"/>
              </a:rPr>
              <a:t>kalıcı</a:t>
            </a:r>
            <a:r>
              <a:rPr sz="2400" spc="5" dirty="0">
                <a:latin typeface="Times New Roman"/>
                <a:cs typeface="Times New Roman"/>
              </a:rPr>
              <a:t> </a:t>
            </a:r>
            <a:r>
              <a:rPr sz="2400" spc="-5" dirty="0">
                <a:latin typeface="Times New Roman"/>
                <a:cs typeface="Times New Roman"/>
              </a:rPr>
              <a:t>değişiklikler</a:t>
            </a:r>
            <a:endParaRPr sz="2400">
              <a:latin typeface="Times New Roman"/>
              <a:cs typeface="Times New Roman"/>
            </a:endParaRPr>
          </a:p>
        </p:txBody>
      </p:sp>
      <p:pic>
        <p:nvPicPr>
          <p:cNvPr id="4" name="object 4"/>
          <p:cNvPicPr/>
          <p:nvPr/>
        </p:nvPicPr>
        <p:blipFill>
          <a:blip r:embed="rId2" cstate="print"/>
          <a:stretch>
            <a:fillRect/>
          </a:stretch>
        </p:blipFill>
        <p:spPr>
          <a:xfrm>
            <a:off x="4206240" y="3425952"/>
            <a:ext cx="3201796" cy="20984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0833" y="725881"/>
            <a:ext cx="7990205" cy="574675"/>
          </a:xfrm>
          <a:prstGeom prst="rect">
            <a:avLst/>
          </a:prstGeom>
        </p:spPr>
        <p:txBody>
          <a:bodyPr vert="horz" wrap="square" lIns="0" tIns="12700" rIns="0" bIns="0" rtlCol="0">
            <a:spAutoFit/>
          </a:bodyPr>
          <a:lstStyle/>
          <a:p>
            <a:pPr marL="12700">
              <a:lnSpc>
                <a:spcPct val="100000"/>
              </a:lnSpc>
              <a:spcBef>
                <a:spcPts val="100"/>
              </a:spcBef>
            </a:pPr>
            <a:r>
              <a:rPr spc="-5" dirty="0"/>
              <a:t>Öğrenme</a:t>
            </a:r>
            <a:r>
              <a:rPr spc="10" dirty="0"/>
              <a:t> </a:t>
            </a:r>
            <a:r>
              <a:rPr dirty="0"/>
              <a:t>yaklaşımlarının</a:t>
            </a:r>
            <a:r>
              <a:rPr spc="-55" dirty="0"/>
              <a:t> </a:t>
            </a:r>
            <a:r>
              <a:rPr spc="-5" dirty="0"/>
              <a:t>tarihsel </a:t>
            </a:r>
            <a:r>
              <a:rPr dirty="0"/>
              <a:t>gelişimi</a:t>
            </a:r>
          </a:p>
        </p:txBody>
      </p:sp>
      <p:sp>
        <p:nvSpPr>
          <p:cNvPr id="3" name="object 3"/>
          <p:cNvSpPr txBox="1"/>
          <p:nvPr/>
        </p:nvSpPr>
        <p:spPr>
          <a:xfrm>
            <a:off x="799896" y="1643888"/>
            <a:ext cx="10479405" cy="185547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u="heavy" spc="-5" dirty="0">
                <a:uFill>
                  <a:solidFill>
                    <a:srgbClr val="000000"/>
                  </a:solidFill>
                </a:uFill>
                <a:latin typeface="Times New Roman"/>
                <a:cs typeface="Times New Roman"/>
              </a:rPr>
              <a:t>Birinci</a:t>
            </a:r>
            <a:r>
              <a:rPr sz="2400" u="heavy" spc="-1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nesil davranışçılar…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0665" marR="5080" indent="-228600" algn="just">
              <a:lnSpc>
                <a:spcPct val="100000"/>
              </a:lnSpc>
              <a:buFont typeface="Arial MT"/>
              <a:buChar char="•"/>
              <a:tabLst>
                <a:tab pos="241300" algn="l"/>
              </a:tabLst>
            </a:pPr>
            <a:r>
              <a:rPr sz="2400" spc="-5" dirty="0">
                <a:latin typeface="Times New Roman"/>
                <a:cs typeface="Times New Roman"/>
              </a:rPr>
              <a:t>‘Psikolojinin bilimsel </a:t>
            </a:r>
            <a:r>
              <a:rPr sz="2400" spc="-10" dirty="0">
                <a:latin typeface="Times New Roman"/>
                <a:cs typeface="Times New Roman"/>
              </a:rPr>
              <a:t>olarak </a:t>
            </a:r>
            <a:r>
              <a:rPr sz="2400" spc="-5" dirty="0">
                <a:latin typeface="Times New Roman"/>
                <a:cs typeface="Times New Roman"/>
              </a:rPr>
              <a:t>var olabilmesi </a:t>
            </a:r>
            <a:r>
              <a:rPr sz="2400" dirty="0">
                <a:latin typeface="Times New Roman"/>
                <a:cs typeface="Times New Roman"/>
              </a:rPr>
              <a:t>ancak </a:t>
            </a:r>
            <a:r>
              <a:rPr sz="2400" spc="-5" dirty="0">
                <a:latin typeface="Times New Roman"/>
                <a:cs typeface="Times New Roman"/>
              </a:rPr>
              <a:t>doğrudan gözlenemeyen zihin, </a:t>
            </a:r>
            <a:r>
              <a:rPr sz="2400" dirty="0">
                <a:latin typeface="Times New Roman"/>
                <a:cs typeface="Times New Roman"/>
              </a:rPr>
              <a:t> bilinç </a:t>
            </a:r>
            <a:r>
              <a:rPr sz="2400" spc="-10" dirty="0">
                <a:latin typeface="Times New Roman"/>
                <a:cs typeface="Times New Roman"/>
              </a:rPr>
              <a:t>gibi </a:t>
            </a:r>
            <a:r>
              <a:rPr sz="2400" spc="-5" dirty="0">
                <a:latin typeface="Times New Roman"/>
                <a:cs typeface="Times New Roman"/>
              </a:rPr>
              <a:t>kavramların incelenmekten vazgeçilmesi </a:t>
            </a:r>
            <a:r>
              <a:rPr sz="2400" dirty="0">
                <a:latin typeface="Times New Roman"/>
                <a:cs typeface="Times New Roman"/>
              </a:rPr>
              <a:t>ile </a:t>
            </a:r>
            <a:r>
              <a:rPr sz="2400" spc="-20" dirty="0">
                <a:latin typeface="Times New Roman"/>
                <a:cs typeface="Times New Roman"/>
              </a:rPr>
              <a:t>mümkündür. </a:t>
            </a:r>
            <a:r>
              <a:rPr sz="2400" spc="-5" dirty="0">
                <a:latin typeface="Times New Roman"/>
                <a:cs typeface="Times New Roman"/>
              </a:rPr>
              <a:t>Bunun </a:t>
            </a:r>
            <a:r>
              <a:rPr sz="2400" spc="-10" dirty="0">
                <a:latin typeface="Times New Roman"/>
                <a:cs typeface="Times New Roman"/>
              </a:rPr>
              <a:t>yerine </a:t>
            </a:r>
            <a:r>
              <a:rPr sz="2400" spc="-5" dirty="0">
                <a:latin typeface="Times New Roman"/>
                <a:cs typeface="Times New Roman"/>
              </a:rPr>
              <a:t> gözlenebilen </a:t>
            </a:r>
            <a:r>
              <a:rPr sz="2400" spc="-15" dirty="0">
                <a:latin typeface="Times New Roman"/>
                <a:cs typeface="Times New Roman"/>
              </a:rPr>
              <a:t>uyaranlar</a:t>
            </a:r>
            <a:r>
              <a:rPr sz="2400" spc="90" dirty="0">
                <a:latin typeface="Times New Roman"/>
                <a:cs typeface="Times New Roman"/>
              </a:rPr>
              <a:t> </a:t>
            </a:r>
            <a:r>
              <a:rPr sz="2400" dirty="0">
                <a:latin typeface="Times New Roman"/>
                <a:cs typeface="Times New Roman"/>
              </a:rPr>
              <a:t>ile</a:t>
            </a:r>
            <a:r>
              <a:rPr sz="2400" spc="-30" dirty="0">
                <a:latin typeface="Times New Roman"/>
                <a:cs typeface="Times New Roman"/>
              </a:rPr>
              <a:t> </a:t>
            </a:r>
            <a:r>
              <a:rPr sz="2400" spc="-5" dirty="0">
                <a:latin typeface="Times New Roman"/>
                <a:cs typeface="Times New Roman"/>
              </a:rPr>
              <a:t>tepkiler</a:t>
            </a:r>
            <a:r>
              <a:rPr sz="2400" spc="-10" dirty="0">
                <a:latin typeface="Times New Roman"/>
                <a:cs typeface="Times New Roman"/>
              </a:rPr>
              <a:t> </a:t>
            </a:r>
            <a:r>
              <a:rPr sz="2400" spc="-40" dirty="0">
                <a:latin typeface="Times New Roman"/>
                <a:cs typeface="Times New Roman"/>
              </a:rPr>
              <a:t>ya</a:t>
            </a:r>
            <a:r>
              <a:rPr sz="2400" spc="60" dirty="0">
                <a:latin typeface="Times New Roman"/>
                <a:cs typeface="Times New Roman"/>
              </a:rPr>
              <a:t> </a:t>
            </a:r>
            <a:r>
              <a:rPr sz="2400" spc="-5" dirty="0">
                <a:latin typeface="Times New Roman"/>
                <a:cs typeface="Times New Roman"/>
              </a:rPr>
              <a:t>da</a:t>
            </a:r>
            <a:r>
              <a:rPr sz="2400" spc="15" dirty="0">
                <a:latin typeface="Times New Roman"/>
                <a:cs typeface="Times New Roman"/>
              </a:rPr>
              <a:t> </a:t>
            </a:r>
            <a:r>
              <a:rPr sz="2400" spc="-5" dirty="0">
                <a:latin typeface="Times New Roman"/>
                <a:cs typeface="Times New Roman"/>
              </a:rPr>
              <a:t>davranışlar üzerinde</a:t>
            </a:r>
            <a:r>
              <a:rPr sz="2400" dirty="0">
                <a:latin typeface="Times New Roman"/>
                <a:cs typeface="Times New Roman"/>
              </a:rPr>
              <a:t> </a:t>
            </a:r>
            <a:r>
              <a:rPr sz="2400" spc="-10" dirty="0">
                <a:latin typeface="Times New Roman"/>
                <a:cs typeface="Times New Roman"/>
              </a:rPr>
              <a:t>çalışılmalıdır.’</a:t>
            </a:r>
            <a:endParaRPr sz="24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6680" y="1643888"/>
            <a:ext cx="10300335" cy="262892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sz="2400" u="heavy" spc="-5" dirty="0">
                <a:uFill>
                  <a:solidFill>
                    <a:srgbClr val="000000"/>
                  </a:solidFill>
                </a:uFill>
                <a:latin typeface="Times New Roman"/>
                <a:cs typeface="Times New Roman"/>
              </a:rPr>
              <a:t>Bilişsel</a:t>
            </a:r>
            <a:r>
              <a:rPr sz="2400" u="heavy" spc="-30" dirty="0">
                <a:uFill>
                  <a:solidFill>
                    <a:srgbClr val="000000"/>
                  </a:solidFill>
                </a:uFill>
                <a:latin typeface="Times New Roman"/>
                <a:cs typeface="Times New Roman"/>
              </a:rPr>
              <a:t> </a:t>
            </a:r>
            <a:r>
              <a:rPr sz="2400" u="heavy" spc="-10" dirty="0">
                <a:uFill>
                  <a:solidFill>
                    <a:srgbClr val="000000"/>
                  </a:solidFill>
                </a:uFill>
                <a:latin typeface="Times New Roman"/>
                <a:cs typeface="Times New Roman"/>
              </a:rPr>
              <a:t>yaklaşımı</a:t>
            </a:r>
            <a:r>
              <a:rPr sz="2400" u="heavy" spc="55" dirty="0">
                <a:uFill>
                  <a:solidFill>
                    <a:srgbClr val="000000"/>
                  </a:solidFill>
                </a:uFill>
                <a:latin typeface="Times New Roman"/>
                <a:cs typeface="Times New Roman"/>
              </a:rPr>
              <a:t> </a:t>
            </a:r>
            <a:r>
              <a:rPr sz="2400" u="heavy" spc="-10" dirty="0">
                <a:uFill>
                  <a:solidFill>
                    <a:srgbClr val="000000"/>
                  </a:solidFill>
                </a:uFill>
                <a:latin typeface="Times New Roman"/>
                <a:cs typeface="Times New Roman"/>
              </a:rPr>
              <a:t>benimseyen</a:t>
            </a:r>
            <a:r>
              <a:rPr sz="2400" u="heavy" spc="45"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araştırmacılar:</a:t>
            </a:r>
            <a:endParaRPr sz="2400" dirty="0">
              <a:latin typeface="Times New Roman"/>
              <a:cs typeface="Times New Roman"/>
            </a:endParaRPr>
          </a:p>
          <a:p>
            <a:pPr>
              <a:lnSpc>
                <a:spcPct val="100000"/>
              </a:lnSpc>
              <a:spcBef>
                <a:spcPts val="5"/>
              </a:spcBef>
              <a:buFont typeface="Arial MT"/>
              <a:buChar char="•"/>
            </a:pPr>
            <a:endParaRPr sz="2500" dirty="0">
              <a:latin typeface="Times New Roman"/>
              <a:cs typeface="Times New Roman"/>
            </a:endParaRPr>
          </a:p>
          <a:p>
            <a:pPr marL="241300" indent="-229235">
              <a:lnSpc>
                <a:spcPct val="100000"/>
              </a:lnSpc>
              <a:buFont typeface="Arial MT"/>
              <a:buChar char="•"/>
              <a:tabLst>
                <a:tab pos="241935" algn="l"/>
              </a:tabLst>
            </a:pPr>
            <a:r>
              <a:rPr sz="2400" spc="-5" dirty="0">
                <a:latin typeface="Times New Roman"/>
                <a:cs typeface="Times New Roman"/>
              </a:rPr>
              <a:t>Davranışçıların</a:t>
            </a:r>
            <a:r>
              <a:rPr sz="2400" spc="50" dirty="0">
                <a:latin typeface="Times New Roman"/>
                <a:cs typeface="Times New Roman"/>
              </a:rPr>
              <a:t> </a:t>
            </a:r>
            <a:r>
              <a:rPr sz="2400" b="1" spc="-5" dirty="0">
                <a:solidFill>
                  <a:srgbClr val="00B050"/>
                </a:solidFill>
                <a:latin typeface="Times New Roman"/>
                <a:cs typeface="Times New Roman"/>
              </a:rPr>
              <a:t>kara</a:t>
            </a:r>
            <a:r>
              <a:rPr sz="2400" b="1" spc="45" dirty="0">
                <a:solidFill>
                  <a:srgbClr val="00B050"/>
                </a:solidFill>
                <a:latin typeface="Times New Roman"/>
                <a:cs typeface="Times New Roman"/>
              </a:rPr>
              <a:t> </a:t>
            </a:r>
            <a:r>
              <a:rPr sz="2400" b="1" dirty="0">
                <a:solidFill>
                  <a:srgbClr val="00B050"/>
                </a:solidFill>
                <a:latin typeface="Times New Roman"/>
                <a:cs typeface="Times New Roman"/>
              </a:rPr>
              <a:t>kutu</a:t>
            </a:r>
            <a:r>
              <a:rPr sz="2400" b="1" spc="45" dirty="0">
                <a:solidFill>
                  <a:srgbClr val="00B050"/>
                </a:solidFill>
                <a:latin typeface="Times New Roman"/>
                <a:cs typeface="Times New Roman"/>
              </a:rPr>
              <a:t> </a:t>
            </a:r>
            <a:r>
              <a:rPr sz="2400" spc="-5" dirty="0">
                <a:latin typeface="Times New Roman"/>
                <a:cs typeface="Times New Roman"/>
              </a:rPr>
              <a:t>diyerek</a:t>
            </a:r>
            <a:r>
              <a:rPr sz="2400" spc="75" dirty="0">
                <a:latin typeface="Times New Roman"/>
                <a:cs typeface="Times New Roman"/>
              </a:rPr>
              <a:t> </a:t>
            </a:r>
            <a:r>
              <a:rPr sz="2400" spc="-5" dirty="0">
                <a:latin typeface="Times New Roman"/>
                <a:cs typeface="Times New Roman"/>
              </a:rPr>
              <a:t>görmezden</a:t>
            </a:r>
            <a:r>
              <a:rPr sz="2400" spc="75" dirty="0">
                <a:latin typeface="Times New Roman"/>
                <a:cs typeface="Times New Roman"/>
              </a:rPr>
              <a:t> </a:t>
            </a:r>
            <a:r>
              <a:rPr sz="2400" spc="-5" dirty="0">
                <a:latin typeface="Times New Roman"/>
                <a:cs typeface="Times New Roman"/>
              </a:rPr>
              <a:t>geldiği</a:t>
            </a:r>
            <a:r>
              <a:rPr sz="2400" spc="55" dirty="0">
                <a:latin typeface="Times New Roman"/>
                <a:cs typeface="Times New Roman"/>
              </a:rPr>
              <a:t> </a:t>
            </a:r>
            <a:r>
              <a:rPr sz="2400" dirty="0">
                <a:latin typeface="Times New Roman"/>
                <a:cs typeface="Times New Roman"/>
              </a:rPr>
              <a:t>insan</a:t>
            </a:r>
            <a:r>
              <a:rPr sz="2400" spc="45" dirty="0">
                <a:latin typeface="Times New Roman"/>
                <a:cs typeface="Times New Roman"/>
              </a:rPr>
              <a:t> </a:t>
            </a:r>
            <a:r>
              <a:rPr sz="2400" dirty="0">
                <a:latin typeface="Times New Roman"/>
                <a:cs typeface="Times New Roman"/>
              </a:rPr>
              <a:t>zihninn</a:t>
            </a:r>
            <a:r>
              <a:rPr sz="2400" spc="50" dirty="0">
                <a:latin typeface="Times New Roman"/>
                <a:cs typeface="Times New Roman"/>
              </a:rPr>
              <a:t> </a:t>
            </a:r>
            <a:r>
              <a:rPr sz="2400" spc="-5" dirty="0" err="1">
                <a:latin typeface="Times New Roman"/>
                <a:cs typeface="Times New Roman"/>
              </a:rPr>
              <a:t>daha</a:t>
            </a:r>
            <a:r>
              <a:rPr sz="2400" spc="65" dirty="0">
                <a:latin typeface="Times New Roman"/>
                <a:cs typeface="Times New Roman"/>
              </a:rPr>
              <a:t> </a:t>
            </a:r>
            <a:r>
              <a:rPr sz="2400" spc="-10" dirty="0" err="1" smtClean="0">
                <a:latin typeface="Times New Roman"/>
                <a:cs typeface="Times New Roman"/>
              </a:rPr>
              <a:t>yakından</a:t>
            </a:r>
            <a:r>
              <a:rPr lang="tr-TR" sz="2400" dirty="0">
                <a:latin typeface="Times New Roman"/>
                <a:cs typeface="Times New Roman"/>
              </a:rPr>
              <a:t> </a:t>
            </a:r>
            <a:r>
              <a:rPr sz="2400" spc="-5" dirty="0" err="1" smtClean="0">
                <a:latin typeface="Times New Roman"/>
                <a:cs typeface="Times New Roman"/>
              </a:rPr>
              <a:t>incelenmesi</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marR="6350" indent="-229235">
              <a:lnSpc>
                <a:spcPct val="100000"/>
              </a:lnSpc>
              <a:buFont typeface="Arial MT"/>
              <a:buChar char="•"/>
              <a:tabLst>
                <a:tab pos="241935" algn="l"/>
              </a:tabLst>
            </a:pPr>
            <a:r>
              <a:rPr sz="2400" spc="-5" dirty="0">
                <a:latin typeface="Times New Roman"/>
                <a:cs typeface="Times New Roman"/>
              </a:rPr>
              <a:t>‘Açıkça</a:t>
            </a:r>
            <a:r>
              <a:rPr sz="2400" spc="200" dirty="0">
                <a:latin typeface="Times New Roman"/>
                <a:cs typeface="Times New Roman"/>
              </a:rPr>
              <a:t> </a:t>
            </a:r>
            <a:r>
              <a:rPr sz="2400" spc="-5" dirty="0">
                <a:latin typeface="Times New Roman"/>
                <a:cs typeface="Times New Roman"/>
              </a:rPr>
              <a:t>gözlenen</a:t>
            </a:r>
            <a:r>
              <a:rPr sz="2400" spc="200" dirty="0">
                <a:latin typeface="Times New Roman"/>
                <a:cs typeface="Times New Roman"/>
              </a:rPr>
              <a:t> </a:t>
            </a:r>
            <a:r>
              <a:rPr sz="2400" dirty="0">
                <a:latin typeface="Times New Roman"/>
                <a:cs typeface="Times New Roman"/>
              </a:rPr>
              <a:t>davranış</a:t>
            </a:r>
            <a:r>
              <a:rPr sz="2400" spc="190" dirty="0">
                <a:latin typeface="Times New Roman"/>
                <a:cs typeface="Times New Roman"/>
              </a:rPr>
              <a:t> </a:t>
            </a:r>
            <a:r>
              <a:rPr sz="2400" spc="-5" dirty="0">
                <a:latin typeface="Times New Roman"/>
                <a:cs typeface="Times New Roman"/>
              </a:rPr>
              <a:t>değişikliği</a:t>
            </a:r>
            <a:r>
              <a:rPr sz="2400" spc="195" dirty="0">
                <a:latin typeface="Times New Roman"/>
                <a:cs typeface="Times New Roman"/>
              </a:rPr>
              <a:t> </a:t>
            </a:r>
            <a:r>
              <a:rPr sz="2400" spc="-5" dirty="0">
                <a:latin typeface="Times New Roman"/>
                <a:cs typeface="Times New Roman"/>
              </a:rPr>
              <a:t>şeklinde</a:t>
            </a:r>
            <a:r>
              <a:rPr sz="2400" spc="190" dirty="0">
                <a:latin typeface="Times New Roman"/>
                <a:cs typeface="Times New Roman"/>
              </a:rPr>
              <a:t> </a:t>
            </a:r>
            <a:r>
              <a:rPr sz="2400" spc="-5" dirty="0">
                <a:latin typeface="Times New Roman"/>
                <a:cs typeface="Times New Roman"/>
              </a:rPr>
              <a:t>olması</a:t>
            </a:r>
            <a:r>
              <a:rPr sz="2400" spc="195" dirty="0">
                <a:latin typeface="Times New Roman"/>
                <a:cs typeface="Times New Roman"/>
              </a:rPr>
              <a:t> </a:t>
            </a:r>
            <a:r>
              <a:rPr sz="2400" spc="-10" dirty="0">
                <a:latin typeface="Times New Roman"/>
                <a:cs typeface="Times New Roman"/>
              </a:rPr>
              <a:t>gerekmeyen</a:t>
            </a:r>
            <a:r>
              <a:rPr sz="2400" spc="200" dirty="0">
                <a:latin typeface="Times New Roman"/>
                <a:cs typeface="Times New Roman"/>
              </a:rPr>
              <a:t> </a:t>
            </a:r>
            <a:r>
              <a:rPr sz="2400" spc="-5" dirty="0">
                <a:latin typeface="Times New Roman"/>
                <a:cs typeface="Times New Roman"/>
              </a:rPr>
              <a:t>ancak</a:t>
            </a:r>
            <a:r>
              <a:rPr sz="2400" spc="210" dirty="0">
                <a:latin typeface="Times New Roman"/>
                <a:cs typeface="Times New Roman"/>
              </a:rPr>
              <a:t> </a:t>
            </a:r>
            <a:r>
              <a:rPr sz="2400" spc="-10" dirty="0">
                <a:latin typeface="Times New Roman"/>
                <a:cs typeface="Times New Roman"/>
              </a:rPr>
              <a:t>dolaylı </a:t>
            </a:r>
            <a:r>
              <a:rPr sz="2400" spc="-585" dirty="0">
                <a:latin typeface="Times New Roman"/>
                <a:cs typeface="Times New Roman"/>
              </a:rPr>
              <a:t> </a:t>
            </a:r>
            <a:r>
              <a:rPr sz="2400" spc="-5" dirty="0">
                <a:latin typeface="Times New Roman"/>
                <a:cs typeface="Times New Roman"/>
              </a:rPr>
              <a:t>olarak</a:t>
            </a:r>
            <a:r>
              <a:rPr sz="2400" spc="-10" dirty="0">
                <a:latin typeface="Times New Roman"/>
                <a:cs typeface="Times New Roman"/>
              </a:rPr>
              <a:t> </a:t>
            </a:r>
            <a:r>
              <a:rPr sz="2400" spc="-5" dirty="0">
                <a:latin typeface="Times New Roman"/>
                <a:cs typeface="Times New Roman"/>
              </a:rPr>
              <a:t>gözlenen</a:t>
            </a:r>
            <a:r>
              <a:rPr sz="2400" spc="25" dirty="0">
                <a:latin typeface="Times New Roman"/>
                <a:cs typeface="Times New Roman"/>
              </a:rPr>
              <a:t> </a:t>
            </a:r>
            <a:r>
              <a:rPr sz="2400" spc="-5" dirty="0">
                <a:latin typeface="Times New Roman"/>
                <a:cs typeface="Times New Roman"/>
              </a:rPr>
              <a:t>öğrenmeler</a:t>
            </a:r>
            <a:r>
              <a:rPr sz="2400" spc="35" dirty="0">
                <a:latin typeface="Times New Roman"/>
                <a:cs typeface="Times New Roman"/>
              </a:rPr>
              <a:t> </a:t>
            </a:r>
            <a:r>
              <a:rPr sz="2400" dirty="0">
                <a:latin typeface="Times New Roman"/>
                <a:cs typeface="Times New Roman"/>
              </a:rPr>
              <a:t>de</a:t>
            </a:r>
            <a:r>
              <a:rPr sz="2400" spc="-15" dirty="0">
                <a:latin typeface="Times New Roman"/>
                <a:cs typeface="Times New Roman"/>
              </a:rPr>
              <a:t> </a:t>
            </a:r>
            <a:r>
              <a:rPr sz="2400" spc="-25" dirty="0">
                <a:latin typeface="Times New Roman"/>
                <a:cs typeface="Times New Roman"/>
              </a:rPr>
              <a:t>vardır.’</a:t>
            </a:r>
            <a:endParaRPr sz="2400" dirty="0">
              <a:latin typeface="Times New Roman"/>
              <a:cs typeface="Times New Roman"/>
            </a:endParaRPr>
          </a:p>
        </p:txBody>
      </p:sp>
      <p:sp>
        <p:nvSpPr>
          <p:cNvPr id="3" name="object 3"/>
          <p:cNvSpPr txBox="1">
            <a:spLocks noGrp="1"/>
          </p:cNvSpPr>
          <p:nvPr>
            <p:ph type="title"/>
          </p:nvPr>
        </p:nvSpPr>
        <p:spPr>
          <a:xfrm>
            <a:off x="2100833" y="659079"/>
            <a:ext cx="7990205" cy="574675"/>
          </a:xfrm>
          <a:prstGeom prst="rect">
            <a:avLst/>
          </a:prstGeom>
        </p:spPr>
        <p:txBody>
          <a:bodyPr vert="horz" wrap="square" lIns="0" tIns="12700" rIns="0" bIns="0" rtlCol="0">
            <a:spAutoFit/>
          </a:bodyPr>
          <a:lstStyle/>
          <a:p>
            <a:pPr marL="12700">
              <a:lnSpc>
                <a:spcPct val="100000"/>
              </a:lnSpc>
              <a:spcBef>
                <a:spcPts val="100"/>
              </a:spcBef>
            </a:pPr>
            <a:r>
              <a:rPr spc="-5" dirty="0"/>
              <a:t>Öğrenme</a:t>
            </a:r>
            <a:r>
              <a:rPr spc="10" dirty="0"/>
              <a:t> </a:t>
            </a:r>
            <a:r>
              <a:rPr dirty="0"/>
              <a:t>yaklaşımlarının</a:t>
            </a:r>
            <a:r>
              <a:rPr spc="-55" dirty="0"/>
              <a:t> </a:t>
            </a:r>
            <a:r>
              <a:rPr spc="-5" dirty="0"/>
              <a:t>tarihsel </a:t>
            </a:r>
            <a:r>
              <a:rPr dirty="0"/>
              <a:t>gelişimi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05104"/>
            <a:ext cx="747712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 dirty="0">
                <a:latin typeface="Times New Roman"/>
                <a:cs typeface="Times New Roman"/>
              </a:rPr>
              <a:t> </a:t>
            </a:r>
            <a:r>
              <a:rPr i="0" dirty="0">
                <a:latin typeface="Times New Roman"/>
                <a:cs typeface="Times New Roman"/>
              </a:rPr>
              <a:t>Klasik</a:t>
            </a:r>
            <a:r>
              <a:rPr i="0" spc="-25" dirty="0">
                <a:latin typeface="Times New Roman"/>
                <a:cs typeface="Times New Roman"/>
              </a:rPr>
              <a:t> </a:t>
            </a:r>
            <a:r>
              <a:rPr i="0" spc="-5" dirty="0">
                <a:latin typeface="Times New Roman"/>
                <a:cs typeface="Times New Roman"/>
              </a:rPr>
              <a:t>koşullanma</a:t>
            </a:r>
            <a:r>
              <a:rPr i="0" spc="5" dirty="0">
                <a:latin typeface="Times New Roman"/>
                <a:cs typeface="Times New Roman"/>
              </a:rPr>
              <a:t> </a:t>
            </a:r>
            <a:r>
              <a:rPr i="0" dirty="0">
                <a:latin typeface="Times New Roman"/>
                <a:cs typeface="Times New Roman"/>
              </a:rPr>
              <a:t>yoluyla</a:t>
            </a:r>
            <a:r>
              <a:rPr i="0" spc="-30" dirty="0">
                <a:latin typeface="Times New Roman"/>
                <a:cs typeface="Times New Roman"/>
              </a:rPr>
              <a:t> </a:t>
            </a:r>
            <a:r>
              <a:rPr i="0" spc="-10" dirty="0">
                <a:latin typeface="Times New Roman"/>
                <a:cs typeface="Times New Roman"/>
              </a:rPr>
              <a:t>öğrenme</a:t>
            </a:r>
          </a:p>
        </p:txBody>
      </p:sp>
      <p:sp>
        <p:nvSpPr>
          <p:cNvPr id="3" name="object 3"/>
          <p:cNvSpPr txBox="1"/>
          <p:nvPr/>
        </p:nvSpPr>
        <p:spPr>
          <a:xfrm>
            <a:off x="917244" y="1593596"/>
            <a:ext cx="7312356" cy="4765407"/>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20" dirty="0">
                <a:latin typeface="Times New Roman"/>
                <a:cs typeface="Times New Roman"/>
              </a:rPr>
              <a:t>İvan</a:t>
            </a:r>
            <a:r>
              <a:rPr sz="2400" spc="70" dirty="0">
                <a:latin typeface="Times New Roman"/>
                <a:cs typeface="Times New Roman"/>
              </a:rPr>
              <a:t> </a:t>
            </a:r>
            <a:r>
              <a:rPr sz="2400" spc="-25" dirty="0">
                <a:latin typeface="Times New Roman"/>
                <a:cs typeface="Times New Roman"/>
              </a:rPr>
              <a:t>İlyiç</a:t>
            </a:r>
            <a:r>
              <a:rPr sz="2400" spc="90" dirty="0">
                <a:latin typeface="Times New Roman"/>
                <a:cs typeface="Times New Roman"/>
              </a:rPr>
              <a:t> </a:t>
            </a:r>
            <a:r>
              <a:rPr sz="2400" spc="-5" dirty="0">
                <a:latin typeface="Times New Roman"/>
                <a:cs typeface="Times New Roman"/>
              </a:rPr>
              <a:t>Pavlov</a:t>
            </a:r>
            <a:r>
              <a:rPr sz="2400" spc="5" dirty="0">
                <a:latin typeface="Times New Roman"/>
                <a:cs typeface="Times New Roman"/>
              </a:rPr>
              <a:t> </a:t>
            </a:r>
            <a:r>
              <a:rPr sz="2400" spc="-5" dirty="0">
                <a:latin typeface="Times New Roman"/>
                <a:cs typeface="Times New Roman"/>
              </a:rPr>
              <a:t>(1849-1936)</a:t>
            </a:r>
            <a:r>
              <a:rPr sz="2400" spc="20"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spc="-10" dirty="0">
                <a:latin typeface="Times New Roman"/>
                <a:cs typeface="Times New Roman"/>
              </a:rPr>
              <a:t>köpeği</a:t>
            </a:r>
            <a:r>
              <a:rPr sz="2400" spc="30" dirty="0">
                <a:latin typeface="Times New Roman"/>
                <a:cs typeface="Times New Roman"/>
              </a:rPr>
              <a:t> </a:t>
            </a:r>
            <a:r>
              <a:rPr sz="2400" spc="-15" dirty="0">
                <a:latin typeface="Times New Roman"/>
                <a:cs typeface="Times New Roman"/>
              </a:rPr>
              <a:t>(Rusya)</a:t>
            </a:r>
            <a:endParaRPr sz="2400" dirty="0">
              <a:latin typeface="Times New Roman"/>
              <a:cs typeface="Times New Roman"/>
            </a:endParaRPr>
          </a:p>
          <a:p>
            <a:pPr lvl="1">
              <a:spcBef>
                <a:spcPts val="5"/>
              </a:spcBef>
              <a:buFont typeface="Arial MT"/>
              <a:buChar char="•"/>
            </a:pPr>
            <a:r>
              <a:rPr lang="tr-TR" sz="2500" dirty="0" smtClean="0">
                <a:latin typeface="Times New Roman"/>
                <a:cs typeface="Times New Roman"/>
              </a:rPr>
              <a:t>Fizyolog</a:t>
            </a:r>
          </a:p>
          <a:p>
            <a:pPr lvl="1">
              <a:spcBef>
                <a:spcPts val="5"/>
              </a:spcBef>
              <a:buFont typeface="Arial MT"/>
              <a:buChar char="•"/>
            </a:pPr>
            <a:endParaRPr sz="2500" dirty="0">
              <a:latin typeface="Times New Roman"/>
              <a:cs typeface="Times New Roman"/>
            </a:endParaRPr>
          </a:p>
          <a:p>
            <a:pPr marL="241300" indent="-228600">
              <a:lnSpc>
                <a:spcPct val="100000"/>
              </a:lnSpc>
              <a:buFont typeface="Arial MT"/>
              <a:buChar char="•"/>
              <a:tabLst>
                <a:tab pos="241300" algn="l"/>
              </a:tabLst>
            </a:pPr>
            <a:r>
              <a:rPr sz="2400" spc="-80" dirty="0">
                <a:latin typeface="Times New Roman"/>
                <a:cs typeface="Times New Roman"/>
              </a:rPr>
              <a:t>Ayak</a:t>
            </a:r>
            <a:r>
              <a:rPr sz="2400" spc="60" dirty="0">
                <a:latin typeface="Times New Roman"/>
                <a:cs typeface="Times New Roman"/>
              </a:rPr>
              <a:t> </a:t>
            </a:r>
            <a:r>
              <a:rPr sz="2400" spc="-5" dirty="0">
                <a:latin typeface="Times New Roman"/>
                <a:cs typeface="Times New Roman"/>
              </a:rPr>
              <a:t>sesi-</a:t>
            </a:r>
            <a:r>
              <a:rPr sz="2400" spc="15" dirty="0">
                <a:latin typeface="Times New Roman"/>
                <a:cs typeface="Times New Roman"/>
              </a:rPr>
              <a:t> </a:t>
            </a:r>
            <a:r>
              <a:rPr sz="2400" spc="-20" dirty="0">
                <a:latin typeface="Times New Roman"/>
                <a:cs typeface="Times New Roman"/>
              </a:rPr>
              <a:t>salya</a:t>
            </a:r>
            <a:r>
              <a:rPr sz="2400" spc="55" dirty="0">
                <a:latin typeface="Times New Roman"/>
                <a:cs typeface="Times New Roman"/>
              </a:rPr>
              <a:t> </a:t>
            </a:r>
            <a:r>
              <a:rPr sz="2400" spc="-5" dirty="0" err="1">
                <a:latin typeface="Times New Roman"/>
                <a:cs typeface="Times New Roman"/>
              </a:rPr>
              <a:t>bağlantısı</a:t>
            </a:r>
            <a:r>
              <a:rPr sz="2400" spc="-5" dirty="0" smtClean="0">
                <a:latin typeface="Times New Roman"/>
                <a:cs typeface="Times New Roman"/>
              </a:rPr>
              <a:t>…</a:t>
            </a:r>
            <a:endParaRPr lang="tr-TR" sz="2400" spc="-5" dirty="0" smtClean="0">
              <a:latin typeface="Times New Roman"/>
              <a:cs typeface="Times New Roman"/>
            </a:endParaRPr>
          </a:p>
          <a:p>
            <a:pPr marL="241300" indent="-228600">
              <a:lnSpc>
                <a:spcPct val="100000"/>
              </a:lnSpc>
              <a:spcBef>
                <a:spcPts val="100"/>
              </a:spcBef>
              <a:buFont typeface="Arial MT"/>
              <a:buChar char="•"/>
              <a:tabLst>
                <a:tab pos="241300" algn="l"/>
              </a:tabLst>
            </a:pPr>
            <a:endParaRPr lang="tr-TR" sz="2400" spc="-20" dirty="0" smtClean="0">
              <a:latin typeface="Times New Roman"/>
              <a:cs typeface="Times New Roman"/>
            </a:endParaRPr>
          </a:p>
          <a:p>
            <a:pPr marL="241300" indent="-228600">
              <a:lnSpc>
                <a:spcPct val="100000"/>
              </a:lnSpc>
              <a:spcBef>
                <a:spcPts val="100"/>
              </a:spcBef>
              <a:buFont typeface="Arial MT"/>
              <a:buChar char="•"/>
              <a:tabLst>
                <a:tab pos="241300" algn="l"/>
              </a:tabLst>
            </a:pPr>
            <a:r>
              <a:rPr lang="tr-TR" sz="2400" spc="-20" dirty="0" smtClean="0">
                <a:latin typeface="Times New Roman"/>
                <a:cs typeface="Times New Roman"/>
              </a:rPr>
              <a:t>Reflekslerle </a:t>
            </a:r>
            <a:r>
              <a:rPr lang="tr-TR" sz="2400" spc="-20" dirty="0">
                <a:latin typeface="Times New Roman"/>
                <a:cs typeface="Times New Roman"/>
              </a:rPr>
              <a:t>ilgilenirdi.</a:t>
            </a:r>
          </a:p>
          <a:p>
            <a:pPr marL="241300" indent="-228600">
              <a:lnSpc>
                <a:spcPct val="100000"/>
              </a:lnSpc>
              <a:spcBef>
                <a:spcPts val="100"/>
              </a:spcBef>
              <a:buFont typeface="Arial MT"/>
              <a:buChar char="•"/>
              <a:tabLst>
                <a:tab pos="241300" algn="l"/>
              </a:tabLst>
            </a:pPr>
            <a:endParaRPr lang="tr-TR" sz="2400" spc="-20" dirty="0" smtClean="0">
              <a:latin typeface="Times New Roman"/>
              <a:cs typeface="Times New Roman"/>
            </a:endParaRPr>
          </a:p>
          <a:p>
            <a:pPr marL="241300" indent="-228600">
              <a:lnSpc>
                <a:spcPct val="100000"/>
              </a:lnSpc>
              <a:spcBef>
                <a:spcPts val="100"/>
              </a:spcBef>
              <a:buFont typeface="Arial MT"/>
              <a:buChar char="•"/>
              <a:tabLst>
                <a:tab pos="241300" algn="l"/>
              </a:tabLst>
            </a:pPr>
            <a:r>
              <a:rPr lang="tr-TR" sz="2400" spc="-20" dirty="0" smtClean="0">
                <a:latin typeface="Times New Roman"/>
                <a:cs typeface="Times New Roman"/>
              </a:rPr>
              <a:t>İlke: Belirli </a:t>
            </a:r>
            <a:r>
              <a:rPr lang="tr-TR" sz="2400" spc="-20" dirty="0">
                <a:latin typeface="Times New Roman"/>
                <a:cs typeface="Times New Roman"/>
              </a:rPr>
              <a:t>bir tepkiyi ortaya çıkaran bir uyaran vardır</a:t>
            </a:r>
          </a:p>
          <a:p>
            <a:pPr marL="698500" lvl="1" indent="-228600">
              <a:spcBef>
                <a:spcPts val="100"/>
              </a:spcBef>
              <a:buFont typeface="Arial MT"/>
              <a:buChar char="•"/>
              <a:tabLst>
                <a:tab pos="241300" algn="l"/>
              </a:tabLst>
            </a:pPr>
            <a:r>
              <a:rPr lang="tr-TR" sz="2000" spc="-20" dirty="0">
                <a:latin typeface="Times New Roman"/>
                <a:cs typeface="Times New Roman"/>
              </a:rPr>
              <a:t>Uyaranlar ve tepkileri 2 şekilde ortaya çıkar:</a:t>
            </a:r>
          </a:p>
          <a:p>
            <a:pPr marL="1155700" lvl="2" indent="-228600">
              <a:spcBef>
                <a:spcPts val="100"/>
              </a:spcBef>
              <a:buFont typeface="Arial MT"/>
              <a:buChar char="•"/>
              <a:tabLst>
                <a:tab pos="241300" algn="l"/>
              </a:tabLst>
            </a:pPr>
            <a:r>
              <a:rPr lang="tr-TR" sz="2000" spc="-20" dirty="0">
                <a:latin typeface="Times New Roman"/>
                <a:cs typeface="Times New Roman"/>
              </a:rPr>
              <a:t>Koşula bağlı (koşullu)</a:t>
            </a:r>
          </a:p>
          <a:p>
            <a:pPr marL="1155700" lvl="2" indent="-228600">
              <a:spcBef>
                <a:spcPts val="100"/>
              </a:spcBef>
              <a:buFont typeface="Arial MT"/>
              <a:buChar char="•"/>
              <a:tabLst>
                <a:tab pos="241300" algn="l"/>
              </a:tabLst>
            </a:pPr>
            <a:r>
              <a:rPr lang="tr-TR" sz="2000" spc="-20" dirty="0">
                <a:latin typeface="Times New Roman"/>
                <a:cs typeface="Times New Roman"/>
              </a:rPr>
              <a:t>Koşulsuz olarak</a:t>
            </a:r>
          </a:p>
          <a:p>
            <a:pPr marL="241300" indent="-228600">
              <a:lnSpc>
                <a:spcPct val="100000"/>
              </a:lnSpc>
              <a:buFont typeface="Arial MT"/>
              <a:buChar char="•"/>
              <a:tabLst>
                <a:tab pos="241300" algn="l"/>
              </a:tabLst>
            </a:pPr>
            <a:endParaRPr sz="2400" dirty="0">
              <a:latin typeface="Times New Roman"/>
              <a:cs typeface="Times New Roman"/>
            </a:endParaRPr>
          </a:p>
          <a:p>
            <a:pPr>
              <a:lnSpc>
                <a:spcPct val="100000"/>
              </a:lnSpc>
              <a:spcBef>
                <a:spcPts val="10"/>
              </a:spcBef>
              <a:buFont typeface="Arial MT"/>
              <a:buChar char="•"/>
            </a:pPr>
            <a:endParaRPr sz="2500" dirty="0">
              <a:latin typeface="Times New Roman"/>
              <a:cs typeface="Times New Roman"/>
            </a:endParaRPr>
          </a:p>
        </p:txBody>
      </p:sp>
      <p:pic>
        <p:nvPicPr>
          <p:cNvPr id="4" name="object 4"/>
          <p:cNvPicPr/>
          <p:nvPr/>
        </p:nvPicPr>
        <p:blipFill>
          <a:blip r:embed="rId2" cstate="print"/>
          <a:stretch>
            <a:fillRect/>
          </a:stretch>
        </p:blipFill>
        <p:spPr>
          <a:xfrm>
            <a:off x="8686800" y="4124715"/>
            <a:ext cx="2351278" cy="1994789"/>
          </a:xfrm>
          <a:prstGeom prst="rect">
            <a:avLst/>
          </a:prstGeom>
        </p:spPr>
      </p:pic>
      <p:pic>
        <p:nvPicPr>
          <p:cNvPr id="5" name="object 5"/>
          <p:cNvPicPr/>
          <p:nvPr/>
        </p:nvPicPr>
        <p:blipFill>
          <a:blip r:embed="rId3" cstate="print"/>
          <a:stretch>
            <a:fillRect/>
          </a:stretch>
        </p:blipFill>
        <p:spPr>
          <a:xfrm>
            <a:off x="8686800" y="1686758"/>
            <a:ext cx="2354453" cy="19123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TotalTime>
  <Words>2715</Words>
  <Application>Microsoft Office PowerPoint</Application>
  <PresentationFormat>Geniş ekran</PresentationFormat>
  <Paragraphs>262</Paragraphs>
  <Slides>45</Slides>
  <Notes>0</Notes>
  <HiddenSlides>0</HiddenSlides>
  <MMClips>4</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45</vt:i4>
      </vt:variant>
    </vt:vector>
  </HeadingPairs>
  <TitlesOfParts>
    <vt:vector size="51" baseType="lpstr">
      <vt:lpstr>Arial</vt:lpstr>
      <vt:lpstr>Arial MT</vt:lpstr>
      <vt:lpstr>Calibri</vt:lpstr>
      <vt:lpstr>Open Sans</vt:lpstr>
      <vt:lpstr>Times New Roman</vt:lpstr>
      <vt:lpstr>Office Theme</vt:lpstr>
      <vt:lpstr>İNSAN NASIL ÖĞRENİR?</vt:lpstr>
      <vt:lpstr>İnsan nasıl öğrenir?</vt:lpstr>
      <vt:lpstr>İnsan nasıl öğrenir?</vt:lpstr>
      <vt:lpstr>Temel öğrenme biçimleri…</vt:lpstr>
      <vt:lpstr>Temel öğrenme biçimleri…</vt:lpstr>
      <vt:lpstr>Öğrenme nedir?</vt:lpstr>
      <vt:lpstr>Öğrenme yaklaşımlarının tarihsel gelişimi</vt:lpstr>
      <vt:lpstr>Öğrenme yaklaşımlarının tarihsel gelişimi</vt:lpstr>
      <vt:lpstr>1. Klasik koşullanma yoluyla öğrenme</vt:lpstr>
      <vt:lpstr>1. Klasik koşullanma yoluyla öğrenme</vt:lpstr>
      <vt:lpstr>PowerPoint Sunusu</vt:lpstr>
      <vt:lpstr>1. Klasik koşullanma yoluyla öğrenme</vt:lpstr>
      <vt:lpstr>1. Klasik koşullanma yoluyla öğrenme</vt:lpstr>
      <vt:lpstr>PowerPoint Sunusu</vt:lpstr>
      <vt:lpstr>1. Klasik koşullanma yoluyla öğrenmeye dair kavramlar</vt:lpstr>
      <vt:lpstr>ÖRNEK Harward üniversitesinde bir öğrenci sabahları uyandıktan sora eline 1 adet düdük bir torba da kuşyemi alıyor ve üniversitenin stadyumuna doğru gidiyor. stadyumun etrafında koşup yemleri etrafa döktükten sora düdüğü öttürüp evine gidiyor. bu davranışını birkaç ay boyunca hemen her gün tekrar ediyor. Aylar sora okulun turnuvaları başlıyor ve ilk maç... Seyirciler tribünde futbolcularda sahadaki yerlerini alıyorlar. hakem santra noktasına geliyor ve ilk vuruşu yapmak için düdüğünü çalıyor. Hakem düdüğü çalar çalmaz yüzlerce kuş stadyumu işgal ediyorlar. </vt:lpstr>
      <vt:lpstr>PowerPoint Sunusu</vt:lpstr>
      <vt:lpstr>1. Klasik koşullanma yoluyla öğrenme</vt:lpstr>
      <vt:lpstr>2. Edimsel (operant) koşullanma yoluyla öğrenme</vt:lpstr>
      <vt:lpstr>Tepkisel ve edimsel davranış ayrımı…</vt:lpstr>
      <vt:lpstr>Edimsel koşullanma</vt:lpstr>
      <vt:lpstr>Edimsel (operant) koşullanma ve Skinner kutusu</vt:lpstr>
      <vt:lpstr>Edimsel (operant) koşullanma ve Skinner kutusu</vt:lpstr>
      <vt:lpstr>PowerPoint Sunusu</vt:lpstr>
      <vt:lpstr>Edimsel (operant) koşullanma ve pekiştirme</vt:lpstr>
      <vt:lpstr>Edimsel (operant) koşullanma ve pekiştirme</vt:lpstr>
      <vt:lpstr>Edimsel (operant) koşullanma ve pekiştirme</vt:lpstr>
      <vt:lpstr>PowerPoint Sunusu</vt:lpstr>
      <vt:lpstr>Edimsel (operant) koşullanma örnekleri</vt:lpstr>
      <vt:lpstr>PowerPoint Sunusu</vt:lpstr>
      <vt:lpstr>PowerPoint Sunusu</vt:lpstr>
      <vt:lpstr>Organizma üzerinde yarattıkları etkinin kaynağına  göre pekiştireçler</vt:lpstr>
      <vt:lpstr>Organizma üzerinde yarattıkları etkinin kaynağına  göre pekiştireçler</vt:lpstr>
      <vt:lpstr>Ceza</vt:lpstr>
      <vt:lpstr>Ceza ve olumsuz pekiştirme farkı!</vt:lpstr>
      <vt:lpstr>Biçimlendirme tarifeleri</vt:lpstr>
      <vt:lpstr>Biçimlendirme tarifeleri</vt:lpstr>
      <vt:lpstr>Diğer öğrenme yaklaşımları…</vt:lpstr>
      <vt:lpstr>1. Kavrama yoluyla öğrenme</vt:lpstr>
      <vt:lpstr>1. Kavrama yoluyla öğrenme</vt:lpstr>
      <vt:lpstr>2. Gözlem yoluyla öğrenme</vt:lpstr>
      <vt:lpstr>2. Gözlem yoluyla öğrenme</vt:lpstr>
      <vt:lpstr>Bobo Doll Deneyi: Şiddeti öğrenen çocuklar!  (Bandura, 1953, 1961)</vt:lpstr>
      <vt:lpstr>Dayanağı sosyal öğrenme kuramı…</vt:lpstr>
      <vt:lpstr>3. Gizil (farkına varmadan) öğrenme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İNSAN NASIL ÖĞRENİR?</dc:title>
  <cp:lastModifiedBy>Emre ÖZDEMİR</cp:lastModifiedBy>
  <cp:revision>24</cp:revision>
  <dcterms:created xsi:type="dcterms:W3CDTF">2023-10-25T07:59:31Z</dcterms:created>
  <dcterms:modified xsi:type="dcterms:W3CDTF">2024-03-11T08:39:01Z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2022-11-13T00:00:00Z</vt:filetime>
  </property>
  <property fmtid="{D5CDD505-2E9C-101B-9397-08002B2CF9AE}" pid="3" name="Creator">
    <vt:lpwstr>Microsoft® PowerPoint® 2016</vt:lpwstr>
  </property>
  <property fmtid="{D5CDD505-2E9C-101B-9397-08002B2CF9AE}" pid="4" name="LastSaved">
    <vt:filetime>2023-10-25T00:00:00Z</vt:filetime>
  </property>
</Properties>
</file>